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05" r:id="rId2"/>
    <p:sldId id="284" r:id="rId3"/>
    <p:sldId id="300" r:id="rId4"/>
    <p:sldId id="281" r:id="rId5"/>
    <p:sldId id="301" r:id="rId6"/>
    <p:sldId id="299" r:id="rId7"/>
    <p:sldId id="278" r:id="rId8"/>
    <p:sldId id="293" r:id="rId9"/>
    <p:sldId id="279" r:id="rId10"/>
    <p:sldId id="294" r:id="rId11"/>
    <p:sldId id="302" r:id="rId12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891158981974207E-2"/>
          <c:y val="3.1330006542482934E-2"/>
          <c:w val="0.71286525231558118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733246880"/>
        <c:axId val="733254496"/>
        <c:axId val="0"/>
      </c:bar3DChart>
      <c:catAx>
        <c:axId val="7332468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33254496"/>
        <c:crosses val="autoZero"/>
        <c:auto val="1"/>
        <c:lblAlgn val="ctr"/>
        <c:lblOffset val="100"/>
        <c:noMultiLvlLbl val="0"/>
      </c:catAx>
      <c:valAx>
        <c:axId val="733254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3246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619531933508314"/>
          <c:y val="0.6165027704870224"/>
          <c:w val="0.19963806075706722"/>
          <c:h val="0.20971126664938464"/>
        </c:manualLayout>
      </c:layout>
      <c:overlay val="1"/>
      <c:txPr>
        <a:bodyPr/>
        <a:lstStyle/>
        <a:p>
          <a:pPr>
            <a:defRPr sz="14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49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7.7494888720917462E-2"/>
          <c:y val="2.1531712525768743E-2"/>
          <c:w val="0.64061349627552633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33253952"/>
        <c:axId val="733255040"/>
        <c:axId val="0"/>
      </c:bar3DChart>
      <c:catAx>
        <c:axId val="7332539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33255040"/>
        <c:crosses val="autoZero"/>
        <c:auto val="1"/>
        <c:lblAlgn val="ctr"/>
        <c:lblOffset val="100"/>
        <c:noMultiLvlLbl val="0"/>
      </c:catAx>
      <c:valAx>
        <c:axId val="733255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3253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257545931758528"/>
          <c:y val="0.56165150189559643"/>
          <c:w val="0.18936898512685918"/>
          <c:h val="0.23068489355497229"/>
        </c:manualLayout>
      </c:layout>
      <c:overlay val="0"/>
      <c:txPr>
        <a:bodyPr/>
        <a:lstStyle/>
        <a:p>
          <a:pPr>
            <a:defRPr sz="12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7.891158981974207E-2"/>
          <c:y val="3.1330006542482934E-2"/>
          <c:w val="0.71286525231558118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733256672"/>
        <c:axId val="733257216"/>
        <c:axId val="0"/>
      </c:bar3DChart>
      <c:catAx>
        <c:axId val="73325667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33257216"/>
        <c:crosses val="autoZero"/>
        <c:auto val="1"/>
        <c:lblAlgn val="ctr"/>
        <c:lblOffset val="100"/>
        <c:noMultiLvlLbl val="0"/>
      </c:catAx>
      <c:valAx>
        <c:axId val="733257216"/>
        <c:scaling>
          <c:orientation val="minMax"/>
          <c:max val="8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33256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197265966754148"/>
          <c:y val="0.47233460469095317"/>
          <c:w val="0.21663847394296251"/>
          <c:h val="0.42109580052493439"/>
        </c:manualLayout>
      </c:layout>
      <c:overlay val="1"/>
      <c:txPr>
        <a:bodyPr/>
        <a:lstStyle/>
        <a:p>
          <a:pPr>
            <a:defRPr sz="14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0.15116334585979702"/>
          <c:y val="4.3087959362539965E-2"/>
          <c:w val="0.57827864792724359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726860848"/>
        <c:axId val="954562064"/>
        <c:axId val="0"/>
      </c:bar3DChart>
      <c:catAx>
        <c:axId val="72686084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54562064"/>
        <c:crosses val="autoZero"/>
        <c:auto val="1"/>
        <c:lblAlgn val="ctr"/>
        <c:lblOffset val="100"/>
        <c:noMultiLvlLbl val="0"/>
      </c:catAx>
      <c:valAx>
        <c:axId val="95456206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26860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312554680664921"/>
          <c:y val="0.59613240011665203"/>
          <c:w val="0.26687447180474783"/>
          <c:h val="0.30016387068103545"/>
        </c:manualLayout>
      </c:layout>
      <c:overlay val="1"/>
      <c:txPr>
        <a:bodyPr/>
        <a:lstStyle/>
        <a:p>
          <a:pPr>
            <a:defRPr sz="12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4800"/>
            </a:pPr>
            <a:r>
              <a:rPr lang="en-US" sz="2800" i="1" dirty="0" err="1">
                <a:solidFill>
                  <a:srgbClr val="002060"/>
                </a:solidFill>
              </a:rPr>
              <a:t>Proposte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Sorveglianza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Speciale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</a:p>
          <a:p>
            <a:pPr>
              <a:defRPr sz="4800"/>
            </a:pPr>
            <a:r>
              <a:rPr lang="en-US" sz="2800" i="1" dirty="0">
                <a:solidFill>
                  <a:srgbClr val="002060"/>
                </a:solidFill>
              </a:rPr>
              <a:t>di </a:t>
            </a:r>
            <a:r>
              <a:rPr lang="en-US" sz="2800" i="1" dirty="0" err="1">
                <a:solidFill>
                  <a:srgbClr val="002060"/>
                </a:solidFill>
              </a:rPr>
              <a:t>pubblica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sicurezza</a:t>
            </a:r>
            <a:endParaRPr lang="en-US" sz="2800" i="1" dirty="0">
              <a:solidFill>
                <a:srgbClr val="002060"/>
              </a:solidFill>
            </a:endParaRPr>
          </a:p>
          <a:p>
            <a:pPr>
              <a:defRPr sz="4800"/>
            </a:pPr>
            <a:r>
              <a:rPr lang="en-US" sz="2800" i="1" dirty="0">
                <a:solidFill>
                  <a:srgbClr val="002060"/>
                </a:solidFill>
              </a:rPr>
              <a:t>16</a:t>
            </a:r>
          </a:p>
        </c:rich>
      </c:tx>
      <c:layout>
        <c:manualLayout>
          <c:xMode val="edge"/>
          <c:yMode val="edge"/>
          <c:x val="0.49254166666666666"/>
          <c:y val="4.69050743657042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6885936132983367E-2"/>
          <c:y val="7.9939778361038202E-2"/>
          <c:w val="0.63738245443809194"/>
          <c:h val="0.85438207794026377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7176673228346462"/>
          <c:y val="0.71983858267716549"/>
          <c:w val="0.31832928696412949"/>
          <c:h val="0.22172951297754451"/>
        </c:manualLayout>
      </c:layout>
      <c:overlay val="0"/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7.891158981974207E-2"/>
          <c:y val="3.1330006542482934E-2"/>
          <c:w val="0.71286525231558118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954555536"/>
        <c:axId val="954556080"/>
        <c:axId val="0"/>
      </c:bar3DChart>
      <c:catAx>
        <c:axId val="95455553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54556080"/>
        <c:crosses val="autoZero"/>
        <c:auto val="1"/>
        <c:lblAlgn val="ctr"/>
        <c:lblOffset val="100"/>
        <c:noMultiLvlLbl val="0"/>
      </c:catAx>
      <c:valAx>
        <c:axId val="954556080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54555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122342519685029"/>
          <c:y val="0.64735651793525806"/>
          <c:w val="0.12030279922288928"/>
          <c:h val="0.17761417322834641"/>
        </c:manualLayout>
      </c:layout>
      <c:overlay val="1"/>
      <c:txPr>
        <a:bodyPr/>
        <a:lstStyle/>
        <a:p>
          <a:pPr>
            <a:defRPr sz="12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7.891158981974207E-2"/>
          <c:y val="3.1330006542482934E-2"/>
          <c:w val="0.71286525231558118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954558256"/>
        <c:axId val="954558800"/>
        <c:axId val="0"/>
      </c:bar3DChart>
      <c:catAx>
        <c:axId val="95455825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54558800"/>
        <c:crosses val="autoZero"/>
        <c:auto val="1"/>
        <c:lblAlgn val="ctr"/>
        <c:lblOffset val="100"/>
        <c:noMultiLvlLbl val="0"/>
      </c:catAx>
      <c:valAx>
        <c:axId val="954558800"/>
        <c:scaling>
          <c:orientation val="minMax"/>
          <c:max val="6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54558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927799650043749"/>
          <c:y val="0.57456401283172942"/>
          <c:w val="0.22655538163473474"/>
          <c:h val="0.27767206182560517"/>
        </c:manualLayout>
      </c:layout>
      <c:overlay val="1"/>
      <c:txPr>
        <a:bodyPr/>
        <a:lstStyle/>
        <a:p>
          <a:pPr>
            <a:defRPr sz="14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0.43756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31" y="6048672"/>
          <a:ext cx="3240360" cy="41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0.81509</cdr:x>
      <cdr:y>0.07778</cdr:y>
    </cdr:from>
    <cdr:to>
      <cdr:x>0.91709</cdr:x>
      <cdr:y>0.21887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7306867" y="5040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6" name="Immagine 5">
          <a:extLst xmlns:a="http://schemas.openxmlformats.org/drawingml/2006/main">
            <a:ext uri="{FF2B5EF4-FFF2-40B4-BE49-F238E27FC236}">
              <a16:creationId xmlns:a16="http://schemas.microsoft.com/office/drawing/2014/main" id="{D6DC90F7-8ABC-4481-BDB7-0C5E6F4C5B2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0.12988</cdr:x>
      <cdr:y>0.09051</cdr:y>
    </cdr:from>
    <cdr:to>
      <cdr:x>0.87012</cdr:x>
      <cdr:y>0.22515</cdr:y>
    </cdr:to>
    <cdr:sp macro="" textlink="">
      <cdr:nvSpPr>
        <cdr:cNvPr id="7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87623" y="620718"/>
          <a:ext cx="6768754" cy="9233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4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Questura di Vercelli 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0.626</cdr:x>
      <cdr:y>0.06951</cdr:y>
    </cdr:from>
    <cdr:to>
      <cdr:x>0.726</cdr:x>
      <cdr:y>0.20284</cdr:y>
    </cdr:to>
    <cdr:sp macro="" textlink="">
      <cdr:nvSpPr>
        <cdr:cNvPr id="6" name="CasellaDiTesto 5"/>
        <cdr:cNvSpPr txBox="1"/>
      </cdr:nvSpPr>
      <cdr:spPr>
        <a:xfrm xmlns:a="http://schemas.openxmlformats.org/drawingml/2006/main">
          <a:off x="5724128" y="4766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800" b="1" dirty="0"/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7" name="Immagine 6">
          <a:extLst xmlns:a="http://schemas.openxmlformats.org/drawingml/2006/main">
            <a:ext uri="{FF2B5EF4-FFF2-40B4-BE49-F238E27FC236}">
              <a16:creationId xmlns:a16="http://schemas.microsoft.com/office/drawing/2014/main" id="{D5E16B3B-EADB-43BE-91BC-0FB8A25CBDF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0.14099</cdr:x>
      <cdr:y>0.09482</cdr:y>
    </cdr:from>
    <cdr:to>
      <cdr:x>0.88123</cdr:x>
      <cdr:y>0.22946</cdr:y>
    </cdr:to>
    <cdr:sp macro="" textlink="">
      <cdr:nvSpPr>
        <cdr:cNvPr id="8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89213" y="650276"/>
          <a:ext cx="6768754" cy="9233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4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Questura di Vercelli 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0.71067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08" y="6048650"/>
          <a:ext cx="5688655" cy="410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0.07244</cdr:x>
      <cdr:y>0.09735</cdr:y>
    </cdr:from>
    <cdr:to>
      <cdr:x>0.15415</cdr:x>
      <cdr:y>0.2313</cdr:y>
    </cdr:to>
    <cdr:pic>
      <cdr:nvPicPr>
        <cdr:cNvPr id="5" name="Immagine 4">
          <a:extLst xmlns:a="http://schemas.openxmlformats.org/drawingml/2006/main">
            <a:ext uri="{FF2B5EF4-FFF2-40B4-BE49-F238E27FC236}">
              <a16:creationId xmlns:a16="http://schemas.microsoft.com/office/drawing/2014/main" id="{D97EF5BF-F98A-40BE-8DD2-BEA56E5F432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0.13544</cdr:x>
      <cdr:y>0.08616</cdr:y>
    </cdr:from>
    <cdr:to>
      <cdr:x>0.87568</cdr:x>
      <cdr:y>0.21887</cdr:y>
    </cdr:to>
    <cdr:sp macro="" textlink="">
      <cdr:nvSpPr>
        <cdr:cNvPr id="6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38463" y="599449"/>
          <a:ext cx="6768755" cy="9233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4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Questura di Vercelli  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0.43756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31" y="6048672"/>
          <a:ext cx="3240360" cy="41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5" name="Immagine 4">
          <a:extLst xmlns:a="http://schemas.openxmlformats.org/drawingml/2006/main">
            <a:ext uri="{FF2B5EF4-FFF2-40B4-BE49-F238E27FC236}">
              <a16:creationId xmlns:a16="http://schemas.microsoft.com/office/drawing/2014/main" id="{E7BFE631-0122-4E0E-936F-B8140E8CA05D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0.14655</cdr:x>
      <cdr:y>0.10223</cdr:y>
    </cdr:from>
    <cdr:to>
      <cdr:x>0.88679</cdr:x>
      <cdr:y>0.25033</cdr:y>
    </cdr:to>
    <cdr:sp macro="" textlink="">
      <cdr:nvSpPr>
        <cdr:cNvPr id="6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40024" y="701080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8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Polizia Stradale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0.04065</cdr:x>
      <cdr:y>0.92308</cdr:y>
    </cdr:from>
    <cdr:to>
      <cdr:x>0.40651</cdr:x>
      <cdr:y>0.9857</cdr:y>
    </cdr:to>
    <cdr:sp macro="" textlink="">
      <cdr:nvSpPr>
        <cdr:cNvPr id="3" name="CasellaDiTesto 1"/>
        <cdr:cNvSpPr txBox="1"/>
      </cdr:nvSpPr>
      <cdr:spPr>
        <a:xfrm xmlns:a="http://schemas.openxmlformats.org/drawingml/2006/main">
          <a:off x="360040" y="6048672"/>
          <a:ext cx="3240393" cy="410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0.27486</cdr:x>
      <cdr:y>0.09207</cdr:y>
    </cdr:from>
    <cdr:to>
      <cdr:x>0.62548</cdr:x>
      <cdr:y>0.22025</cdr:y>
    </cdr:to>
    <cdr:sp macro="" textlink="">
      <cdr:nvSpPr>
        <cdr:cNvPr id="7" name="CasellaDiTesto 6"/>
        <cdr:cNvSpPr txBox="1"/>
      </cdr:nvSpPr>
      <cdr:spPr>
        <a:xfrm xmlns:a="http://schemas.openxmlformats.org/drawingml/2006/main">
          <a:off x="2483768" y="620688"/>
          <a:ext cx="3168352" cy="86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5" name="Immagine 4">
          <a:extLst xmlns:a="http://schemas.openxmlformats.org/drawingml/2006/main">
            <a:ext uri="{FF2B5EF4-FFF2-40B4-BE49-F238E27FC236}">
              <a16:creationId xmlns:a16="http://schemas.microsoft.com/office/drawing/2014/main" id="{CCB99D44-8B98-4530-8BCF-2A9E5EAABAB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0.1535</cdr:x>
      <cdr:y>0.09051</cdr:y>
    </cdr:from>
    <cdr:to>
      <cdr:x>0.89374</cdr:x>
      <cdr:y>0.2386</cdr:y>
    </cdr:to>
    <cdr:sp macro="" textlink="">
      <cdr:nvSpPr>
        <cdr:cNvPr id="6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03648" y="620688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8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Polizia Ferroviaria</a:t>
          </a:r>
        </a:p>
      </cdr:txBody>
    </cdr:sp>
  </cdr:relSizeAnchor>
  <cdr:relSizeAnchor xmlns:cdr="http://schemas.openxmlformats.org/drawingml/2006/chartDrawing">
    <cdr:from>
      <cdr:x>0.13776</cdr:x>
      <cdr:y>0.542</cdr:y>
    </cdr:from>
    <cdr:to>
      <cdr:x>0.87799</cdr:x>
      <cdr:y>0.6901</cdr:y>
    </cdr:to>
    <cdr:sp macro="" textlink="">
      <cdr:nvSpPr>
        <cdr:cNvPr id="8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59632" y="3717032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endParaRPr lang="it-IT" sz="5800" b="1" spc="50" dirty="0">
            <a:ln w="25400">
              <a:solidFill>
                <a:srgbClr val="4F81BD"/>
              </a:solidFill>
            </a:ln>
            <a:solidFill>
              <a:prstClr val="white"/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0.43756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31" y="6048672"/>
          <a:ext cx="3240360" cy="41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0.75749</cdr:x>
      <cdr:y>0.1535</cdr:y>
    </cdr:from>
    <cdr:to>
      <cdr:x>0.85848</cdr:x>
      <cdr:y>0.28684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6858508" y="10527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0.83862</cdr:x>
      <cdr:y>0.08001</cdr:y>
    </cdr:from>
    <cdr:to>
      <cdr:x>0.93862</cdr:x>
      <cdr:y>0.21334</cdr:y>
    </cdr:to>
    <cdr:sp macro="" textlink="">
      <cdr:nvSpPr>
        <cdr:cNvPr id="6" name="CasellaDiTesto 5"/>
        <cdr:cNvSpPr txBox="1"/>
      </cdr:nvSpPr>
      <cdr:spPr>
        <a:xfrm xmlns:a="http://schemas.openxmlformats.org/drawingml/2006/main">
          <a:off x="7668344" y="5486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0.8465</cdr:x>
      <cdr:y>0.11151</cdr:y>
    </cdr:from>
    <cdr:to>
      <cdr:x>0.9465</cdr:x>
      <cdr:y>0.24484</cdr:y>
    </cdr:to>
    <cdr:sp macro="" textlink="">
      <cdr:nvSpPr>
        <cdr:cNvPr id="7" name="CasellaDiTesto 6"/>
        <cdr:cNvSpPr txBox="1"/>
      </cdr:nvSpPr>
      <cdr:spPr>
        <a:xfrm xmlns:a="http://schemas.openxmlformats.org/drawingml/2006/main">
          <a:off x="7740352" y="7647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0.85437</cdr:x>
      <cdr:y>0.12201</cdr:y>
    </cdr:from>
    <cdr:to>
      <cdr:x>0.95437</cdr:x>
      <cdr:y>0.25534</cdr:y>
    </cdr:to>
    <cdr:sp macro="" textlink="">
      <cdr:nvSpPr>
        <cdr:cNvPr id="8" name="CasellaDiTesto 7"/>
        <cdr:cNvSpPr txBox="1"/>
      </cdr:nvSpPr>
      <cdr:spPr>
        <a:xfrm xmlns:a="http://schemas.openxmlformats.org/drawingml/2006/main">
          <a:off x="7812360" y="8367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9" name="Immagine 8">
          <a:extLst xmlns:a="http://schemas.openxmlformats.org/drawingml/2006/main">
            <a:ext uri="{FF2B5EF4-FFF2-40B4-BE49-F238E27FC236}">
              <a16:creationId xmlns:a16="http://schemas.microsoft.com/office/drawing/2014/main" id="{D0CCBD68-DFB9-487B-BD41-7F8ADE75165B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0.11413</cdr:x>
      <cdr:y>0.09051</cdr:y>
    </cdr:from>
    <cdr:to>
      <cdr:x>0.85437</cdr:x>
      <cdr:y>0.2386</cdr:y>
    </cdr:to>
    <cdr:sp macro="" textlink="">
      <cdr:nvSpPr>
        <cdr:cNvPr id="10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043608" y="620688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8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  Polizia Postale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0.43756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31" y="6048672"/>
          <a:ext cx="3240360" cy="41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5" name="Immagine 4">
          <a:extLst xmlns:a="http://schemas.openxmlformats.org/drawingml/2006/main">
            <a:ext uri="{FF2B5EF4-FFF2-40B4-BE49-F238E27FC236}">
              <a16:creationId xmlns:a16="http://schemas.microsoft.com/office/drawing/2014/main" id="{3DEF736A-974D-4216-A8FE-159CE8DBFC2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0.15906</cdr:x>
      <cdr:y>0.09791</cdr:y>
    </cdr:from>
    <cdr:to>
      <cdr:x>0.8993</cdr:x>
      <cdr:y>0.24601</cdr:y>
    </cdr:to>
    <cdr:sp macro="" textlink="">
      <cdr:nvSpPr>
        <cdr:cNvPr id="6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54448" y="671488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8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Polizia Scientifica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8963E-A599-42AA-837B-3DC9377D78AF}" type="datetimeFigureOut">
              <a:rPr lang="it-IT" smtClean="0"/>
              <a:t>08/04/2026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2E71E-6CDA-4DE1-8037-03E3DC62EF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7733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04D3-323A-49BE-B842-3E598CC75469}" type="datetimeFigureOut">
              <a:rPr lang="it-IT" smtClean="0"/>
              <a:t>08/04/2026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085CA-F47A-4CC3-B87A-00DF0C6C5AA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418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085CA-F47A-4CC3-B87A-00DF0C6C5AAB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3190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085CA-F47A-4CC3-B87A-00DF0C6C5AAB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9339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3085CA-F47A-4CC3-B87A-00DF0C6C5AAB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8805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085CA-F47A-4CC3-B87A-00DF0C6C5AAB}" type="slidenum">
              <a:rPr lang="it-IT" smtClean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3787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01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49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54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16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7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4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156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13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16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2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07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08/04/2026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726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448272"/>
          </a:xfrm>
          <a:solidFill>
            <a:schemeClr val="tx2"/>
          </a:solidFill>
        </p:spPr>
        <p:txBody>
          <a:bodyPr>
            <a:normAutofit/>
          </a:bodyPr>
          <a:lstStyle/>
          <a:p>
            <a:pPr lvl="0" algn="ctr"/>
            <a:r>
              <a:rPr lang="it-IT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174° Anniversario della Fondazione della Polizia di Stato</a:t>
            </a:r>
            <a:br>
              <a:rPr lang="it-IT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4000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Risultati operativi -</a:t>
            </a:r>
            <a:endParaRPr lang="it-IT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Segnaposto contenuto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546" y="2562177"/>
            <a:ext cx="2094908" cy="2602009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4867277" y="6021288"/>
            <a:ext cx="4005777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it-IT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Periodo 16 marzo 2025 – 15 marzo 2026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68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38026968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11760"/>
              </p:ext>
            </p:extLst>
          </p:nvPr>
        </p:nvGraphicFramePr>
        <p:xfrm>
          <a:off x="1043608" y="2564904"/>
          <a:ext cx="6954012" cy="1480566"/>
        </p:xfrm>
        <a:graphic>
          <a:graphicData uri="http://schemas.openxmlformats.org/drawingml/2006/table">
            <a:tbl>
              <a:tblPr firstRow="1" firstCol="1" bandRow="1"/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5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0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SOPRALLUOGHI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FOTO SEGNALAMENTI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SERVIZI OP E PG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IMPRONTE LATENTI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REPERTI STUPEFACENTI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ANALISI STUPEFACENTI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526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060848"/>
            <a:ext cx="2096015" cy="260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763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4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1"/>
          <p:cNvSpPr txBox="1"/>
          <p:nvPr/>
        </p:nvSpPr>
        <p:spPr>
          <a:xfrm>
            <a:off x="35496" y="6237312"/>
            <a:ext cx="3306092" cy="42214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it-IT" sz="2000" b="1" dirty="0"/>
          </a:p>
        </p:txBody>
      </p:sp>
      <p:sp>
        <p:nvSpPr>
          <p:cNvPr id="8" name="Casella di testo 2"/>
          <p:cNvSpPr txBox="1">
            <a:spLocks noChangeArrowheads="1"/>
          </p:cNvSpPr>
          <p:nvPr/>
        </p:nvSpPr>
        <p:spPr bwMode="auto">
          <a:xfrm>
            <a:off x="1115616" y="731619"/>
            <a:ext cx="676875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lvl="0" algn="ctr"/>
            <a:r>
              <a:rPr lang="it-IT" sz="5400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Questura di Vercelli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738996"/>
              </p:ext>
            </p:extLst>
          </p:nvPr>
        </p:nvGraphicFramePr>
        <p:xfrm>
          <a:off x="1004076" y="2636912"/>
          <a:ext cx="6868424" cy="1800200"/>
        </p:xfrm>
        <a:graphic>
          <a:graphicData uri="http://schemas.openxmlformats.org/drawingml/2006/table">
            <a:tbl>
              <a:tblPr firstRow="1" firstCol="1" bandRow="1"/>
              <a:tblGrid>
                <a:gridCol w="199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4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MANIFESTAZIONI ED EVENTI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MANIFESTAZIONI SPORTIVE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ALTO IMPATTO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3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OPERATORI PS</a:t>
                      </a:r>
                      <a:r>
                        <a:rPr lang="it-IT" sz="1100" b="1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IMPIEGATI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1833</a:t>
                      </a: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territoriali +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729</a:t>
                      </a: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rinforzi esterni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Immagin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768887"/>
            <a:ext cx="747167" cy="93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4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1"/>
          <p:cNvSpPr txBox="1"/>
          <p:nvPr/>
        </p:nvSpPr>
        <p:spPr>
          <a:xfrm>
            <a:off x="251520" y="6309320"/>
            <a:ext cx="3090068" cy="35013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it-IT" sz="2000" b="1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047951"/>
              </p:ext>
            </p:extLst>
          </p:nvPr>
        </p:nvGraphicFramePr>
        <p:xfrm>
          <a:off x="941877" y="2276872"/>
          <a:ext cx="6942491" cy="612140"/>
        </p:xfrm>
        <a:graphic>
          <a:graphicData uri="http://schemas.openxmlformats.org/drawingml/2006/table">
            <a:tbl>
              <a:tblPr firstRow="1" firstCol="1" bandRow="1"/>
              <a:tblGrid>
                <a:gridCol w="3342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6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AUTORIZZAZIONI DI POLIZIA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PASSAPORTI RILASCIATI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6851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987476"/>
              </p:ext>
            </p:extLst>
          </p:nvPr>
        </p:nvGraphicFramePr>
        <p:xfrm>
          <a:off x="938585" y="3140968"/>
          <a:ext cx="6945783" cy="1698752"/>
        </p:xfrm>
        <a:graphic>
          <a:graphicData uri="http://schemas.openxmlformats.org/drawingml/2006/table">
            <a:tbl>
              <a:tblPr firstRow="1" firstCol="1" bandRow="1"/>
              <a:tblGrid>
                <a:gridCol w="327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3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8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1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ATTIVITA’ DI CONTROLLO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CIRCOLI/ESERCIZI COMMERCIALI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APPARECCHI VIDEOGIOCHI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ISTITUTI D’INVESTIGAZIO0NE/VIGILANZA/CONSORZI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PERSONE DENUNCIATE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ILLECITI AMMINISTRATIVI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SANZIONI AMMINISTRATIVE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100 T.U.L.P.S.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294377"/>
              </p:ext>
            </p:extLst>
          </p:nvPr>
        </p:nvGraphicFramePr>
        <p:xfrm>
          <a:off x="938585" y="4869160"/>
          <a:ext cx="6945783" cy="860288"/>
        </p:xfrm>
        <a:graphic>
          <a:graphicData uri="http://schemas.openxmlformats.org/drawingml/2006/table">
            <a:tbl>
              <a:tblPr firstRow="1" firstCol="1" bandRow="1"/>
              <a:tblGrid>
                <a:gridCol w="327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7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IMMIGRAZIONE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ESPULSIONI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TRATTENIMENTI IN CPR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ACCOMPAGNAMENTI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840895"/>
            <a:ext cx="747167" cy="931921"/>
          </a:xfrm>
          <a:prstGeom prst="rect">
            <a:avLst/>
          </a:prstGeom>
        </p:spPr>
      </p:pic>
      <p:sp>
        <p:nvSpPr>
          <p:cNvPr id="11" name="Casella di testo 2"/>
          <p:cNvSpPr txBox="1">
            <a:spLocks noChangeArrowheads="1"/>
          </p:cNvSpPr>
          <p:nvPr/>
        </p:nvSpPr>
        <p:spPr bwMode="auto">
          <a:xfrm>
            <a:off x="1115616" y="803320"/>
            <a:ext cx="676875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lvl="0" algn="ctr"/>
            <a:r>
              <a:rPr lang="it-IT" sz="5400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Questura di Vercelli </a:t>
            </a:r>
          </a:p>
        </p:txBody>
      </p:sp>
    </p:spTree>
    <p:extLst>
      <p:ext uri="{BB962C8B-B14F-4D97-AF65-F5344CB8AC3E}">
        <p14:creationId xmlns:p14="http://schemas.microsoft.com/office/powerpoint/2010/main" val="613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62774939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942722"/>
              </p:ext>
            </p:extLst>
          </p:nvPr>
        </p:nvGraphicFramePr>
        <p:xfrm>
          <a:off x="1115616" y="2204864"/>
          <a:ext cx="6697248" cy="2571496"/>
        </p:xfrm>
        <a:graphic>
          <a:graphicData uri="http://schemas.openxmlformats.org/drawingml/2006/table">
            <a:tbl>
              <a:tblPr firstRow="1" firstCol="1" bandRow="1"/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4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ARRESTATI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(UPG) </a:t>
                      </a:r>
                      <a:r>
                        <a:rPr lang="it-IT" sz="14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+  58 </a:t>
                      </a: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(S.M.)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it-IT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DENUNCIATI IN STATO DI LIBERTA’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242 (UPG) + 198 (S.M.) +50 (DIGOS)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490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2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MINORI ARRESTATI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8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MINORI DENUNCIATI IN STATO DI LIBERTA’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(UPG) + 4 (S.M.)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IDENTIFICATI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13814 (UPG) + 3502 (S.M.) + 140 (DIGOS)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17456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6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VEICOLI CONTROLLATI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2666(UPG)  + 935 (S.M.)  + 170 (DIGOS)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3771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VEICOLI SEQUESTRATI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(UPG) + 9 (S.M.)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CONTRAVVENZIONI CDS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 (UPG) + 9 (S.M.)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DOCUMENTI RITIRATI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(UPG) + 3 (S.M.)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AVVISI ORALI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AMMONIMENTI STALKING E CODICE ROSSO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01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267916366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773903"/>
              </p:ext>
            </p:extLst>
          </p:nvPr>
        </p:nvGraphicFramePr>
        <p:xfrm>
          <a:off x="1187624" y="2564904"/>
          <a:ext cx="6700541" cy="2427478"/>
        </p:xfrm>
        <a:graphic>
          <a:graphicData uri="http://schemas.openxmlformats.org/drawingml/2006/table">
            <a:tbl>
              <a:tblPr firstRow="1" firstCol="1" bandRow="1"/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4037">
                  <a:extLst>
                    <a:ext uri="{9D8B030D-6E8A-4147-A177-3AD203B41FA5}">
                      <a16:colId xmlns:a16="http://schemas.microsoft.com/office/drawing/2014/main" val="483014425"/>
                    </a:ext>
                  </a:extLst>
                </a:gridCol>
              </a:tblGrid>
              <a:tr h="116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PREVENZIONE CONTROLLO DEL TERRITORIO?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CONTROLLI SORVEGLIATI SPECIALI DI P.S.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CONTROLLI ARRESTATI DOMICILIARI                                                                                                 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Tot. 2.339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CONTROLLI ALTRE MISURE DI PREVENZIONE </a:t>
                      </a: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PERQUISIZIONI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352</a:t>
                      </a: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PROPOSTE SORVEGLIANZA</a:t>
                      </a:r>
                      <a:r>
                        <a:rPr lang="it-IT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SPECIALE DI PS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SORVEGLIANZA</a:t>
                      </a:r>
                      <a:r>
                        <a:rPr lang="it-IT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SPECIALE DI PS PER CODICE ROSSO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RIMPATRIO PER F.V.O.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DASPO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DACUR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DACUR PARCHEGGIATORI ABUSIVI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9373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2723024763"/>
              </p:ext>
            </p:extLst>
          </p:nvPr>
        </p:nvGraphicFramePr>
        <p:xfrm>
          <a:off x="0" y="0"/>
          <a:ext cx="9144000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315905"/>
              </p:ext>
            </p:extLst>
          </p:nvPr>
        </p:nvGraphicFramePr>
        <p:xfrm>
          <a:off x="1187624" y="1844824"/>
          <a:ext cx="6840760" cy="1044194"/>
        </p:xfrm>
        <a:graphic>
          <a:graphicData uri="http://schemas.openxmlformats.org/drawingml/2006/table">
            <a:tbl>
              <a:tblPr firstRow="1" firstCol="1" bandRow="1"/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1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SEQUESTRO STUPEFACENTI (gr.)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COCAINA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10.038,14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EROINA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1.531,069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HASHISH/ MARIJUANA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285.514,583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SINTETICHE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41,035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674482"/>
              </p:ext>
            </p:extLst>
          </p:nvPr>
        </p:nvGraphicFramePr>
        <p:xfrm>
          <a:off x="1259632" y="2924944"/>
          <a:ext cx="6763086" cy="1262380"/>
        </p:xfrm>
        <a:graphic>
          <a:graphicData uri="http://schemas.openxmlformats.org/drawingml/2006/table">
            <a:tbl>
              <a:tblPr firstRow="1" firstCol="1" bandRow="1"/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667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ARMI SEQUESTRATE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FUCILI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PISTOLE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MUNIZIONI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PUNTA E TAGLIO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ESPLOSIVI (KG)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477745"/>
              </p:ext>
            </p:extLst>
          </p:nvPr>
        </p:nvGraphicFramePr>
        <p:xfrm>
          <a:off x="1259632" y="5085184"/>
          <a:ext cx="6781191" cy="1044194"/>
        </p:xfrm>
        <a:graphic>
          <a:graphicData uri="http://schemas.openxmlformats.org/drawingml/2006/table">
            <a:tbl>
              <a:tblPr firstRow="1" firstCol="1" bandRow="1"/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4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APPLICAZIONE YOU POL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SEGNALAZIONI TOT.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SEGNALAZIONI STUPEFACENTI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SEGNALAZIONI BULLISMO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SEGNALAZIONI VARIE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389100"/>
              </p:ext>
            </p:extLst>
          </p:nvPr>
        </p:nvGraphicFramePr>
        <p:xfrm>
          <a:off x="1259632" y="4365104"/>
          <a:ext cx="6781191" cy="514350"/>
        </p:xfrm>
        <a:graphic>
          <a:graphicData uri="http://schemas.openxmlformats.org/drawingml/2006/table">
            <a:tbl>
              <a:tblPr firstRow="1" firstCol="1" bandRow="1"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6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SEQUESTRI PATRIMONIALI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BENI SEQUESTRATI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106.040</a:t>
                      </a: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rolex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VALORE CONFISCA BENI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327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257694541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822624"/>
              </p:ext>
            </p:extLst>
          </p:nvPr>
        </p:nvGraphicFramePr>
        <p:xfrm>
          <a:off x="1187624" y="2420888"/>
          <a:ext cx="6696744" cy="2135124"/>
        </p:xfrm>
        <a:graphic>
          <a:graphicData uri="http://schemas.openxmlformats.org/drawingml/2006/table">
            <a:tbl>
              <a:tblPr firstRow="1" firstCol="1" bandRow="1"/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PATTUGLIE VIGILANZA STRADALE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SCORTE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KM PERCORSI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215.859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CONTRAVVENZIONI ELEVATE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ARRESTATI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DENUNCIATI IN STATO DI LIBERTA’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AUTOVETTURE SEQUESTRATE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INCIDENTI RILEVATI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FERMI AMMINISTRATIVI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406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119247656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154830"/>
              </p:ext>
            </p:extLst>
          </p:nvPr>
        </p:nvGraphicFramePr>
        <p:xfrm>
          <a:off x="1259632" y="2492896"/>
          <a:ext cx="6700541" cy="1916938"/>
        </p:xfrm>
        <a:graphic>
          <a:graphicData uri="http://schemas.openxmlformats.org/drawingml/2006/table">
            <a:tbl>
              <a:tblPr firstRow="1" firstCol="1" bandRow="1"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4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ARRESTATI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DENUNCIATI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IDENTIFICATI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17512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CONTRAVVENZIONI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38    </a:t>
                      </a: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SCORTE CONVOGLI FERROVIARI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VIGILANZA STAZIONI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92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PATTUGLIAMENTO LINEE F.S.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SERVIZI ABORDO TRENO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2727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4026160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866322"/>
              </p:ext>
            </p:extLst>
          </p:nvPr>
        </p:nvGraphicFramePr>
        <p:xfrm>
          <a:off x="1043608" y="2492896"/>
          <a:ext cx="6489068" cy="1708849"/>
        </p:xfrm>
        <a:graphic>
          <a:graphicData uri="http://schemas.openxmlformats.org/drawingml/2006/table">
            <a:tbl>
              <a:tblPr firstRow="1" firstCol="1" bandRow="1"/>
              <a:tblGrid>
                <a:gridCol w="2567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51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6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SITI  INTERNET MONITORAGGIO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</a:t>
                      </a:r>
                      <a:r>
                        <a:rPr lang="it-IT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NETWORK MONITORAGGIO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VIGILANZE UFFICI POSTALI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ARRESTATI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DENUNCIATI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SCUOLE INCONTRI/CONVEGNI/SEMINARI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DENUNCE/QUERELE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24503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8572</TotalTime>
  <Words>505</Words>
  <Application>Microsoft Office PowerPoint</Application>
  <PresentationFormat>Presentazione su schermo (4:3)</PresentationFormat>
  <Paragraphs>189</Paragraphs>
  <Slides>11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1_Tema di Office</vt:lpstr>
      <vt:lpstr>174° Anniversario della Fondazione della Polizia di Stato - Risultati operativi -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Gabinetto</dc:creator>
  <cp:lastModifiedBy>SUMA Giuseppina</cp:lastModifiedBy>
  <cp:revision>281</cp:revision>
  <cp:lastPrinted>2026-04-03T14:35:36Z</cp:lastPrinted>
  <dcterms:created xsi:type="dcterms:W3CDTF">2019-06-14T11:20:43Z</dcterms:created>
  <dcterms:modified xsi:type="dcterms:W3CDTF">2026-04-08T12:05:52Z</dcterms:modified>
</cp:coreProperties>
</file>