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drawings/drawing5.xml" ContentType="application/vnd.openxmlformats-officedocument.drawingml.chartshapes+xml"/>
  <Override PartName="/ppt/charts/chart6.xml" ContentType="application/vnd.openxmlformats-officedocument.drawingml.chart+xml"/>
  <Override PartName="/ppt/drawings/drawing6.xml" ContentType="application/vnd.openxmlformats-officedocument.drawingml.chartshapes+xml"/>
  <Override PartName="/ppt/charts/chart7.xml" ContentType="application/vnd.openxmlformats-officedocument.drawingml.chart+xml"/>
  <Override PartName="/ppt/drawings/drawing7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305" r:id="rId2"/>
    <p:sldId id="284" r:id="rId3"/>
    <p:sldId id="300" r:id="rId4"/>
    <p:sldId id="281" r:id="rId5"/>
    <p:sldId id="301" r:id="rId6"/>
    <p:sldId id="299" r:id="rId7"/>
    <p:sldId id="278" r:id="rId8"/>
    <p:sldId id="293" r:id="rId9"/>
    <p:sldId id="279" r:id="rId10"/>
    <p:sldId id="294" r:id="rId11"/>
    <p:sldId id="302" r:id="rId12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package" Target="../embeddings/Microsoft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35"/>
    </mc:Choice>
    <mc:Fallback>
      <c:style val="35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7.891158981974207E-2"/>
          <c:y val="3.1330006542482934E-2"/>
          <c:w val="0.71286525231558118"/>
          <c:h val="0.89047636682343934"/>
        </c:manualLayout>
      </c:layout>
      <c:bar3D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93"/>
        <c:shape val="cylinder"/>
        <c:axId val="141866496"/>
        <c:axId val="34342016"/>
        <c:axId val="0"/>
      </c:bar3DChart>
      <c:catAx>
        <c:axId val="141866496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34342016"/>
        <c:crosses val="autoZero"/>
        <c:auto val="1"/>
        <c:lblAlgn val="ctr"/>
        <c:lblOffset val="100"/>
        <c:noMultiLvlLbl val="0"/>
      </c:catAx>
      <c:valAx>
        <c:axId val="343420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418664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619531933508314"/>
          <c:y val="0.6165027704870224"/>
          <c:w val="0.19963806075706722"/>
          <c:h val="0.20971126664938464"/>
        </c:manualLayout>
      </c:layout>
      <c:overlay val="1"/>
      <c:txPr>
        <a:bodyPr/>
        <a:lstStyle/>
        <a:p>
          <a:pPr>
            <a:defRPr sz="1400" b="1"/>
          </a:pPr>
          <a:endParaRPr lang="it-I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accent1">
            <a:lumMod val="5000"/>
            <a:lumOff val="95000"/>
          </a:schemeClr>
        </a:gs>
        <a:gs pos="0">
          <a:schemeClr val="accent1">
            <a:lumMod val="45000"/>
            <a:lumOff val="55000"/>
          </a:schemeClr>
        </a:gs>
        <a:gs pos="49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  <a:tileRect/>
    </a:gradFill>
  </c:spPr>
  <c:txPr>
    <a:bodyPr/>
    <a:lstStyle/>
    <a:p>
      <a:pPr>
        <a:defRPr sz="1800"/>
      </a:pPr>
      <a:endParaRPr lang="it-IT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35"/>
    </mc:Choice>
    <mc:Fallback>
      <c:style val="35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  <c:sp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  <a:tileRect/>
        </a:gradFill>
        <a:ln>
          <a:solidFill>
            <a:srgbClr val="FFFFFF"/>
          </a:solidFill>
        </a:ln>
      </c:spPr>
    </c:sideWall>
    <c:backWall>
      <c:thickness val="0"/>
      <c:sp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  <a:tileRect/>
        </a:gradFill>
        <a:ln>
          <a:solidFill>
            <a:srgbClr val="FFFFFF"/>
          </a:solidFill>
        </a:ln>
      </c:spPr>
    </c:backWall>
    <c:plotArea>
      <c:layout>
        <c:manualLayout>
          <c:layoutTarget val="inner"/>
          <c:xMode val="edge"/>
          <c:yMode val="edge"/>
          <c:x val="7.7494888720917462E-2"/>
          <c:y val="2.1531712525768743E-2"/>
          <c:w val="0.64061349627552633"/>
          <c:h val="0.89047636682343934"/>
        </c:manualLayout>
      </c:layout>
      <c:bar3D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35288064"/>
        <c:axId val="34344896"/>
        <c:axId val="0"/>
      </c:bar3DChart>
      <c:catAx>
        <c:axId val="35288064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34344896"/>
        <c:crosses val="autoZero"/>
        <c:auto val="1"/>
        <c:lblAlgn val="ctr"/>
        <c:lblOffset val="100"/>
        <c:noMultiLvlLbl val="0"/>
      </c:catAx>
      <c:valAx>
        <c:axId val="343448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52880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4257545931758528"/>
          <c:y val="0.56165150189559643"/>
          <c:w val="0.18936898512685918"/>
          <c:h val="0.23068489355497229"/>
        </c:manualLayout>
      </c:layout>
      <c:overlay val="0"/>
      <c:txPr>
        <a:bodyPr/>
        <a:lstStyle/>
        <a:p>
          <a:pPr>
            <a:defRPr sz="1200" b="1"/>
          </a:pPr>
          <a:endParaRPr lang="it-I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accent1">
            <a:lumMod val="5000"/>
            <a:lumOff val="95000"/>
          </a:schemeClr>
        </a:gs>
        <a:gs pos="0">
          <a:schemeClr val="accent1">
            <a:lumMod val="45000"/>
            <a:lumOff val="55000"/>
          </a:schemeClr>
        </a:gs>
        <a:gs pos="50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  <a:tileRect/>
    </a:gradFill>
  </c:spPr>
  <c:txPr>
    <a:bodyPr/>
    <a:lstStyle/>
    <a:p>
      <a:pPr>
        <a:defRPr sz="1800"/>
      </a:pPr>
      <a:endParaRPr lang="it-IT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35"/>
    </mc:Choice>
    <mc:Fallback>
      <c:style val="35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  <c:sp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  <a:tileRect/>
        </a:gradFill>
        <a:ln>
          <a:solidFill>
            <a:srgbClr val="FFFFFF"/>
          </a:solidFill>
        </a:ln>
      </c:spPr>
    </c:sideWall>
    <c:backWall>
      <c:thickness val="0"/>
      <c:sp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  <a:tileRect/>
        </a:gradFill>
        <a:ln>
          <a:solidFill>
            <a:srgbClr val="FFFFFF"/>
          </a:solidFill>
        </a:ln>
      </c:spPr>
    </c:backWall>
    <c:plotArea>
      <c:layout>
        <c:manualLayout>
          <c:layoutTarget val="inner"/>
          <c:xMode val="edge"/>
          <c:yMode val="edge"/>
          <c:x val="7.891158981974207E-2"/>
          <c:y val="3.1330006542482934E-2"/>
          <c:w val="0.71286525231558118"/>
          <c:h val="0.89047636682343934"/>
        </c:manualLayout>
      </c:layout>
      <c:bar3D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93"/>
        <c:shape val="cylinder"/>
        <c:axId val="35624448"/>
        <c:axId val="34347776"/>
        <c:axId val="0"/>
      </c:bar3DChart>
      <c:catAx>
        <c:axId val="35624448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34347776"/>
        <c:crosses val="autoZero"/>
        <c:auto val="1"/>
        <c:lblAlgn val="ctr"/>
        <c:lblOffset val="100"/>
        <c:noMultiLvlLbl val="0"/>
      </c:catAx>
      <c:valAx>
        <c:axId val="34347776"/>
        <c:scaling>
          <c:orientation val="minMax"/>
          <c:max val="8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56244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8197265966754148"/>
          <c:y val="0.47233460469095317"/>
          <c:w val="0.21663847394296251"/>
          <c:h val="0.42109580052493439"/>
        </c:manualLayout>
      </c:layout>
      <c:overlay val="1"/>
      <c:txPr>
        <a:bodyPr/>
        <a:lstStyle/>
        <a:p>
          <a:pPr>
            <a:defRPr sz="1400" b="1"/>
          </a:pPr>
          <a:endParaRPr lang="it-I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accent1">
            <a:lumMod val="5000"/>
            <a:lumOff val="95000"/>
          </a:schemeClr>
        </a:gs>
        <a:gs pos="0">
          <a:schemeClr val="accent1">
            <a:lumMod val="45000"/>
            <a:lumOff val="55000"/>
          </a:schemeClr>
        </a:gs>
        <a:gs pos="50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  <a:tileRect/>
    </a:gradFill>
  </c:spPr>
  <c:txPr>
    <a:bodyPr/>
    <a:lstStyle/>
    <a:p>
      <a:pPr>
        <a:defRPr sz="1800"/>
      </a:pPr>
      <a:endParaRPr lang="it-IT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35"/>
    </mc:Choice>
    <mc:Fallback>
      <c:style val="35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  <c:sp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  <a:tileRect/>
        </a:gradFill>
        <a:ln>
          <a:solidFill>
            <a:srgbClr val="FFFFFF"/>
          </a:solidFill>
        </a:ln>
      </c:spPr>
    </c:sideWall>
    <c:backWall>
      <c:thickness val="0"/>
      <c:sp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  <a:tileRect/>
        </a:gradFill>
        <a:ln>
          <a:solidFill>
            <a:srgbClr val="FFFFFF"/>
          </a:solidFill>
        </a:ln>
      </c:spPr>
    </c:backWall>
    <c:plotArea>
      <c:layout>
        <c:manualLayout>
          <c:layoutTarget val="inner"/>
          <c:xMode val="edge"/>
          <c:yMode val="edge"/>
          <c:x val="0.15116334585979702"/>
          <c:y val="4.3087959362539965E-2"/>
          <c:w val="0.57827864792724359"/>
          <c:h val="0.89047636682343934"/>
        </c:manualLayout>
      </c:layout>
      <c:bar3D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93"/>
        <c:shape val="cylinder"/>
        <c:axId val="35735040"/>
        <c:axId val="35432128"/>
        <c:axId val="0"/>
      </c:bar3DChart>
      <c:catAx>
        <c:axId val="35735040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35432128"/>
        <c:crosses val="autoZero"/>
        <c:auto val="1"/>
        <c:lblAlgn val="ctr"/>
        <c:lblOffset val="100"/>
        <c:noMultiLvlLbl val="0"/>
      </c:catAx>
      <c:valAx>
        <c:axId val="35432128"/>
        <c:scaling>
          <c:orientation val="minMax"/>
          <c:max val="1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573504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3312554680664921"/>
          <c:y val="0.59613240011665203"/>
          <c:w val="0.26687447180474783"/>
          <c:h val="0.30016387068103545"/>
        </c:manualLayout>
      </c:layout>
      <c:overlay val="1"/>
      <c:txPr>
        <a:bodyPr/>
        <a:lstStyle/>
        <a:p>
          <a:pPr>
            <a:defRPr sz="1200" b="1"/>
          </a:pPr>
          <a:endParaRPr lang="it-I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accent1">
            <a:lumMod val="5000"/>
            <a:lumOff val="95000"/>
          </a:schemeClr>
        </a:gs>
        <a:gs pos="0">
          <a:schemeClr val="accent1">
            <a:lumMod val="45000"/>
            <a:lumOff val="55000"/>
          </a:schemeClr>
        </a:gs>
        <a:gs pos="50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  <a:tileRect/>
    </a:gradFill>
  </c:spPr>
  <c:txPr>
    <a:bodyPr/>
    <a:lstStyle/>
    <a:p>
      <a:pPr>
        <a:defRPr sz="1800"/>
      </a:pPr>
      <a:endParaRPr lang="it-IT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 sz="4800"/>
            </a:pPr>
            <a:r>
              <a:rPr lang="en-US" sz="2800" i="1" dirty="0" err="1">
                <a:solidFill>
                  <a:srgbClr val="002060"/>
                </a:solidFill>
              </a:rPr>
              <a:t>Proposte</a:t>
            </a:r>
            <a:r>
              <a:rPr lang="en-US" sz="2800" i="1" dirty="0">
                <a:solidFill>
                  <a:srgbClr val="002060"/>
                </a:solidFill>
              </a:rPr>
              <a:t> </a:t>
            </a:r>
            <a:r>
              <a:rPr lang="en-US" sz="2800" i="1" dirty="0" err="1">
                <a:solidFill>
                  <a:srgbClr val="002060"/>
                </a:solidFill>
              </a:rPr>
              <a:t>Sorveglianza</a:t>
            </a:r>
            <a:r>
              <a:rPr lang="en-US" sz="2800" i="1" dirty="0">
                <a:solidFill>
                  <a:srgbClr val="002060"/>
                </a:solidFill>
              </a:rPr>
              <a:t> </a:t>
            </a:r>
            <a:r>
              <a:rPr lang="en-US" sz="2800" i="1" dirty="0" err="1">
                <a:solidFill>
                  <a:srgbClr val="002060"/>
                </a:solidFill>
              </a:rPr>
              <a:t>Speciale</a:t>
            </a:r>
            <a:r>
              <a:rPr lang="en-US" sz="2800" i="1" dirty="0">
                <a:solidFill>
                  <a:srgbClr val="002060"/>
                </a:solidFill>
              </a:rPr>
              <a:t> </a:t>
            </a:r>
          </a:p>
          <a:p>
            <a:pPr>
              <a:defRPr sz="4800"/>
            </a:pPr>
            <a:r>
              <a:rPr lang="en-US" sz="2800" i="1" dirty="0">
                <a:solidFill>
                  <a:srgbClr val="002060"/>
                </a:solidFill>
              </a:rPr>
              <a:t>di </a:t>
            </a:r>
            <a:r>
              <a:rPr lang="en-US" sz="2800" i="1" dirty="0" err="1">
                <a:solidFill>
                  <a:srgbClr val="002060"/>
                </a:solidFill>
              </a:rPr>
              <a:t>pubblica</a:t>
            </a:r>
            <a:r>
              <a:rPr lang="en-US" sz="2800" i="1" dirty="0">
                <a:solidFill>
                  <a:srgbClr val="002060"/>
                </a:solidFill>
              </a:rPr>
              <a:t> </a:t>
            </a:r>
            <a:r>
              <a:rPr lang="en-US" sz="2800" i="1" dirty="0" err="1">
                <a:solidFill>
                  <a:srgbClr val="002060"/>
                </a:solidFill>
              </a:rPr>
              <a:t>sicurezza</a:t>
            </a:r>
            <a:endParaRPr lang="en-US" sz="2800" i="1" dirty="0">
              <a:solidFill>
                <a:srgbClr val="002060"/>
              </a:solidFill>
            </a:endParaRPr>
          </a:p>
          <a:p>
            <a:pPr>
              <a:defRPr sz="4800"/>
            </a:pPr>
            <a:r>
              <a:rPr lang="en-US" sz="2800" i="1" dirty="0">
                <a:solidFill>
                  <a:srgbClr val="002060"/>
                </a:solidFill>
              </a:rPr>
              <a:t>16</a:t>
            </a:r>
          </a:p>
        </c:rich>
      </c:tx>
      <c:layout>
        <c:manualLayout>
          <c:xMode val="edge"/>
          <c:yMode val="edge"/>
          <c:x val="0.49254166666666666"/>
          <c:y val="4.6905074365704284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6.6885936132983367E-2"/>
          <c:y val="7.9939778361038202E-2"/>
          <c:w val="0.63738245443809194"/>
          <c:h val="0.85438207794026377"/>
        </c:manualLayout>
      </c:layout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layout>
        <c:manualLayout>
          <c:xMode val="edge"/>
          <c:yMode val="edge"/>
          <c:x val="0.67176673228346462"/>
          <c:y val="0.71983858267716549"/>
          <c:w val="0.31832928696412949"/>
          <c:h val="0.22172951297754451"/>
        </c:manualLayout>
      </c:layout>
      <c:overlay val="0"/>
    </c:legend>
    <c:plotVisOnly val="1"/>
    <c:dispBlanksAs val="gap"/>
    <c:showDLblsOverMax val="0"/>
  </c:chart>
  <c:spPr>
    <a:gradFill flip="none" rotWithShape="1">
      <a:gsLst>
        <a:gs pos="0">
          <a:schemeClr val="accent1">
            <a:lumMod val="5000"/>
            <a:lumOff val="95000"/>
          </a:schemeClr>
        </a:gs>
        <a:gs pos="0">
          <a:schemeClr val="accent1">
            <a:lumMod val="45000"/>
            <a:lumOff val="55000"/>
          </a:schemeClr>
        </a:gs>
        <a:gs pos="50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  <a:tileRect/>
    </a:gradFill>
  </c:spPr>
  <c:txPr>
    <a:bodyPr/>
    <a:lstStyle/>
    <a:p>
      <a:pPr>
        <a:defRPr sz="1800"/>
      </a:pPr>
      <a:endParaRPr lang="it-IT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35"/>
    </mc:Choice>
    <mc:Fallback>
      <c:style val="35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  <c:sp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  <a:tileRect/>
        </a:gradFill>
        <a:ln>
          <a:solidFill>
            <a:srgbClr val="FFFFFF"/>
          </a:solidFill>
        </a:ln>
      </c:spPr>
    </c:sideWall>
    <c:backWall>
      <c:thickness val="0"/>
      <c:sp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  <a:tileRect/>
        </a:gradFill>
        <a:ln>
          <a:solidFill>
            <a:srgbClr val="FFFFFF"/>
          </a:solidFill>
        </a:ln>
      </c:spPr>
    </c:backWall>
    <c:plotArea>
      <c:layout>
        <c:manualLayout>
          <c:layoutTarget val="inner"/>
          <c:xMode val="edge"/>
          <c:yMode val="edge"/>
          <c:x val="7.891158981974207E-2"/>
          <c:y val="3.1330006542482934E-2"/>
          <c:w val="0.71286525231558118"/>
          <c:h val="0.89047636682343934"/>
        </c:manualLayout>
      </c:layout>
      <c:bar3D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93"/>
        <c:shape val="cylinder"/>
        <c:axId val="178374144"/>
        <c:axId val="174981696"/>
        <c:axId val="0"/>
      </c:bar3DChart>
      <c:catAx>
        <c:axId val="178374144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174981696"/>
        <c:crosses val="autoZero"/>
        <c:auto val="1"/>
        <c:lblAlgn val="ctr"/>
        <c:lblOffset val="100"/>
        <c:noMultiLvlLbl val="0"/>
      </c:catAx>
      <c:valAx>
        <c:axId val="174981696"/>
        <c:scaling>
          <c:orientation val="minMax"/>
          <c:max val="5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7837414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8122342519685029"/>
          <c:y val="0.64735651793525806"/>
          <c:w val="0.12030279922288928"/>
          <c:h val="0.17761417322834641"/>
        </c:manualLayout>
      </c:layout>
      <c:overlay val="1"/>
      <c:txPr>
        <a:bodyPr/>
        <a:lstStyle/>
        <a:p>
          <a:pPr>
            <a:defRPr sz="1200" b="1"/>
          </a:pPr>
          <a:endParaRPr lang="it-I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accent1">
            <a:lumMod val="5000"/>
            <a:lumOff val="95000"/>
          </a:schemeClr>
        </a:gs>
        <a:gs pos="50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  <a:tileRect/>
    </a:gradFill>
  </c:spPr>
  <c:txPr>
    <a:bodyPr/>
    <a:lstStyle/>
    <a:p>
      <a:pPr>
        <a:defRPr sz="1800"/>
      </a:pPr>
      <a:endParaRPr lang="it-IT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35"/>
    </mc:Choice>
    <mc:Fallback>
      <c:style val="35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  <c:sp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  <a:tileRect/>
        </a:gradFill>
        <a:ln>
          <a:solidFill>
            <a:srgbClr val="FFFFFF"/>
          </a:solidFill>
        </a:ln>
      </c:spPr>
    </c:sideWall>
    <c:backWall>
      <c:thickness val="0"/>
      <c:sp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  <a:tileRect/>
        </a:gradFill>
        <a:ln>
          <a:solidFill>
            <a:srgbClr val="FFFFFF"/>
          </a:solidFill>
        </a:ln>
      </c:spPr>
    </c:backWall>
    <c:plotArea>
      <c:layout>
        <c:manualLayout>
          <c:layoutTarget val="inner"/>
          <c:xMode val="edge"/>
          <c:yMode val="edge"/>
          <c:x val="7.891158981974207E-2"/>
          <c:y val="3.1330006542482934E-2"/>
          <c:w val="0.71286525231558118"/>
          <c:h val="0.89047636682343934"/>
        </c:manualLayout>
      </c:layout>
      <c:bar3D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93"/>
        <c:shape val="cylinder"/>
        <c:axId val="177575424"/>
        <c:axId val="174984576"/>
        <c:axId val="0"/>
      </c:bar3DChart>
      <c:catAx>
        <c:axId val="177575424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174984576"/>
        <c:crosses val="autoZero"/>
        <c:auto val="1"/>
        <c:lblAlgn val="ctr"/>
        <c:lblOffset val="100"/>
        <c:noMultiLvlLbl val="0"/>
      </c:catAx>
      <c:valAx>
        <c:axId val="174984576"/>
        <c:scaling>
          <c:orientation val="minMax"/>
          <c:max val="6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775754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6927799650043749"/>
          <c:y val="0.57456401283172942"/>
          <c:w val="0.22655538163473474"/>
          <c:h val="0.27767206182560517"/>
        </c:manualLayout>
      </c:layout>
      <c:overlay val="1"/>
      <c:txPr>
        <a:bodyPr/>
        <a:lstStyle/>
        <a:p>
          <a:pPr>
            <a:defRPr sz="1400" b="1"/>
          </a:pPr>
          <a:endParaRPr lang="it-I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accent1">
            <a:lumMod val="5000"/>
            <a:lumOff val="95000"/>
          </a:schemeClr>
        </a:gs>
        <a:gs pos="0">
          <a:schemeClr val="accent1">
            <a:lumMod val="45000"/>
            <a:lumOff val="55000"/>
          </a:schemeClr>
        </a:gs>
        <a:gs pos="50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  <a:tileRect/>
    </a:gradFill>
  </c:spPr>
  <c:txPr>
    <a:bodyPr/>
    <a:lstStyle/>
    <a:p>
      <a:pPr>
        <a:defRPr sz="1800"/>
      </a:pPr>
      <a:endParaRPr lang="it-IT"/>
    </a:p>
  </c:txPr>
  <c:externalData r:id="rId1">
    <c:autoUpdate val="0"/>
  </c:externalData>
  <c:userShapes r:id="rId2"/>
</c:chartSpac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drawing6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drawing7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0.07609</cdr:x>
      <cdr:y>0.93333</cdr:y>
    </cdr:from>
    <cdr:to>
      <cdr:x>0.43756</cdr:x>
      <cdr:y>0.99665</cdr:y>
    </cdr:to>
    <cdr:sp macro="" textlink="">
      <cdr:nvSpPr>
        <cdr:cNvPr id="3" name="CasellaDiTesto 2"/>
        <cdr:cNvSpPr txBox="1"/>
      </cdr:nvSpPr>
      <cdr:spPr>
        <a:xfrm xmlns:a="http://schemas.openxmlformats.org/drawingml/2006/main">
          <a:off x="682131" y="6048672"/>
          <a:ext cx="3240360" cy="4103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it-IT" sz="2000" b="1" dirty="0"/>
        </a:p>
      </cdr:txBody>
    </cdr:sp>
  </cdr:relSizeAnchor>
  <cdr:relSizeAnchor xmlns:cdr="http://schemas.openxmlformats.org/drawingml/2006/chartDrawing">
    <cdr:from>
      <cdr:x>0.81509</cdr:x>
      <cdr:y>0.07778</cdr:y>
    </cdr:from>
    <cdr:to>
      <cdr:x>0.91709</cdr:x>
      <cdr:y>0.21887</cdr:y>
    </cdr:to>
    <cdr:sp macro="" textlink="">
      <cdr:nvSpPr>
        <cdr:cNvPr id="2" name="CasellaDiTesto 1"/>
        <cdr:cNvSpPr txBox="1"/>
      </cdr:nvSpPr>
      <cdr:spPr>
        <a:xfrm xmlns:a="http://schemas.openxmlformats.org/drawingml/2006/main">
          <a:off x="7306867" y="504056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it-IT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0.07244</cdr:x>
      <cdr:y>0.09876</cdr:y>
    </cdr:from>
    <cdr:to>
      <cdr:x>0.15415</cdr:x>
      <cdr:y>0.23465</cdr:y>
    </cdr:to>
    <cdr:pic>
      <cdr:nvPicPr>
        <cdr:cNvPr id="6" name="Immagine 5">
          <a:extLst xmlns:a="http://schemas.openxmlformats.org/drawingml/2006/main">
            <a:ext uri="{FF2B5EF4-FFF2-40B4-BE49-F238E27FC236}">
              <a16:creationId xmlns:a16="http://schemas.microsoft.com/office/drawing/2014/main" id="{D6DC90F7-8ABC-4481-BDB7-0C5E6F4C5B23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>
          <a:extLst>
            <a:ext uri="{28A0092B-C50C-407E-A947-70E740481C1C}">
              <a14:useLocalDpi xmlns:a14="http://schemas.microsoft.com/office/drawing/2010/main" val="0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662360" y="677327"/>
          <a:ext cx="747167" cy="931921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0.12988</cdr:x>
      <cdr:y>0.09051</cdr:y>
    </cdr:from>
    <cdr:to>
      <cdr:x>0.87012</cdr:x>
      <cdr:y>0.37324</cdr:y>
    </cdr:to>
    <cdr:sp macro="" textlink="">
      <cdr:nvSpPr>
        <cdr:cNvPr id="7" name="Casella di testo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187623" y="620718"/>
          <a:ext cx="6768754" cy="193899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spAutoFit/>
        </a:bodyPr>
        <a:lstStyle xmlns:a="http://schemas.openxmlformats.org/drawingml/2006/main">
          <a:defPPr>
            <a:defRPr lang="it-IT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lvl="0" algn="ctr"/>
          <a:r>
            <a:rPr lang="it-IT" sz="6000" b="1" spc="50" dirty="0">
              <a:ln w="25400">
                <a:solidFill>
                  <a:srgbClr val="4F81BD"/>
                </a:solidFill>
              </a:ln>
              <a:solidFill>
                <a:prstClr val="white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Questura di  Vercelli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0.626</cdr:x>
      <cdr:y>0.06951</cdr:y>
    </cdr:from>
    <cdr:to>
      <cdr:x>0.726</cdr:x>
      <cdr:y>0.20284</cdr:y>
    </cdr:to>
    <cdr:sp macro="" textlink="">
      <cdr:nvSpPr>
        <cdr:cNvPr id="6" name="CasellaDiTesto 5"/>
        <cdr:cNvSpPr txBox="1"/>
      </cdr:nvSpPr>
      <cdr:spPr>
        <a:xfrm xmlns:a="http://schemas.openxmlformats.org/drawingml/2006/main">
          <a:off x="5724128" y="476672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it-IT" sz="1800" b="1" dirty="0"/>
        </a:p>
      </cdr:txBody>
    </cdr:sp>
  </cdr:relSizeAnchor>
  <cdr:relSizeAnchor xmlns:cdr="http://schemas.openxmlformats.org/drawingml/2006/chartDrawing">
    <cdr:from>
      <cdr:x>0.07476</cdr:x>
      <cdr:y>0.143</cdr:y>
    </cdr:from>
    <cdr:to>
      <cdr:x>0.15647</cdr:x>
      <cdr:y>0.2789</cdr:y>
    </cdr:to>
    <cdr:pic>
      <cdr:nvPicPr>
        <cdr:cNvPr id="7" name="Immagine 6">
          <a:extLst xmlns:a="http://schemas.openxmlformats.org/drawingml/2006/main">
            <a:ext uri="{FF2B5EF4-FFF2-40B4-BE49-F238E27FC236}">
              <a16:creationId xmlns:a16="http://schemas.microsoft.com/office/drawing/2014/main" id="{D5E16B3B-EADB-43BE-91BC-0FB8A25CBDF9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>
          <a:extLst>
            <a:ext uri="{28A0092B-C50C-407E-A947-70E740481C1C}">
              <a14:useLocalDpi xmlns:a14="http://schemas.microsoft.com/office/drawing/2010/main" val="0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683568" y="980728"/>
          <a:ext cx="747157" cy="931934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0.14099</cdr:x>
      <cdr:y>0.09482</cdr:y>
    </cdr:from>
    <cdr:to>
      <cdr:x>0.88123</cdr:x>
      <cdr:y>0.37755</cdr:y>
    </cdr:to>
    <cdr:sp macro="" textlink="">
      <cdr:nvSpPr>
        <cdr:cNvPr id="8" name="Casella di testo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289213" y="650276"/>
          <a:ext cx="6768754" cy="193899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lvl="0" algn="ctr"/>
          <a:r>
            <a:rPr lang="it-IT" sz="6000" b="1" spc="50" dirty="0">
              <a:ln w="25400">
                <a:solidFill>
                  <a:srgbClr val="4F81BD"/>
                </a:solidFill>
              </a:ln>
              <a:solidFill>
                <a:prstClr val="white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Questura di Vercelli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0.07609</cdr:x>
      <cdr:y>0.93333</cdr:y>
    </cdr:from>
    <cdr:to>
      <cdr:x>0.71067</cdr:x>
      <cdr:y>0.99665</cdr:y>
    </cdr:to>
    <cdr:sp macro="" textlink="">
      <cdr:nvSpPr>
        <cdr:cNvPr id="3" name="CasellaDiTesto 2"/>
        <cdr:cNvSpPr txBox="1"/>
      </cdr:nvSpPr>
      <cdr:spPr>
        <a:xfrm xmlns:a="http://schemas.openxmlformats.org/drawingml/2006/main">
          <a:off x="682108" y="6048650"/>
          <a:ext cx="5688655" cy="4103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it-IT" sz="2000" b="1" dirty="0"/>
        </a:p>
      </cdr:txBody>
    </cdr:sp>
  </cdr:relSizeAnchor>
  <cdr:relSizeAnchor xmlns:cdr="http://schemas.openxmlformats.org/drawingml/2006/chartDrawing">
    <cdr:from>
      <cdr:x>0.06688</cdr:x>
      <cdr:y>0.09918</cdr:y>
    </cdr:from>
    <cdr:to>
      <cdr:x>0.14859</cdr:x>
      <cdr:y>0.23313</cdr:y>
    </cdr:to>
    <cdr:pic>
      <cdr:nvPicPr>
        <cdr:cNvPr id="5" name="Immagine 4">
          <a:extLst xmlns:a="http://schemas.openxmlformats.org/drawingml/2006/main">
            <a:ext uri="{FF2B5EF4-FFF2-40B4-BE49-F238E27FC236}">
              <a16:creationId xmlns:a16="http://schemas.microsoft.com/office/drawing/2014/main" id="{D97EF5BF-F98A-40BE-8DD2-BEA56E5F432E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>
          <a:extLst>
            <a:ext uri="{28A0092B-C50C-407E-A947-70E740481C1C}">
              <a14:useLocalDpi xmlns:a14="http://schemas.microsoft.com/office/drawing/2010/main" val="0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611560" y="690011"/>
          <a:ext cx="747157" cy="931943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0.13544</cdr:x>
      <cdr:y>0.08616</cdr:y>
    </cdr:from>
    <cdr:to>
      <cdr:x>0.87568</cdr:x>
      <cdr:y>0.21887</cdr:y>
    </cdr:to>
    <cdr:sp macro="" textlink="">
      <cdr:nvSpPr>
        <cdr:cNvPr id="6" name="Casella di testo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238463" y="599449"/>
          <a:ext cx="6768755" cy="92333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lvl="0" algn="ctr"/>
          <a:r>
            <a:rPr lang="it-IT" sz="5400" b="1" spc="50" dirty="0">
              <a:ln w="25400">
                <a:solidFill>
                  <a:srgbClr val="4F81BD"/>
                </a:solidFill>
              </a:ln>
              <a:solidFill>
                <a:prstClr val="white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Questura di Vercelli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0.07609</cdr:x>
      <cdr:y>0.93333</cdr:y>
    </cdr:from>
    <cdr:to>
      <cdr:x>0.43756</cdr:x>
      <cdr:y>0.99665</cdr:y>
    </cdr:to>
    <cdr:sp macro="" textlink="">
      <cdr:nvSpPr>
        <cdr:cNvPr id="3" name="CasellaDiTesto 2"/>
        <cdr:cNvSpPr txBox="1"/>
      </cdr:nvSpPr>
      <cdr:spPr>
        <a:xfrm xmlns:a="http://schemas.openxmlformats.org/drawingml/2006/main">
          <a:off x="682131" y="6048672"/>
          <a:ext cx="3240360" cy="4103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it-IT" sz="2000" b="1" dirty="0"/>
        </a:p>
      </cdr:txBody>
    </cdr:sp>
  </cdr:relSizeAnchor>
  <cdr:relSizeAnchor xmlns:cdr="http://schemas.openxmlformats.org/drawingml/2006/chartDrawing">
    <cdr:from>
      <cdr:x>0.07244</cdr:x>
      <cdr:y>0.09876</cdr:y>
    </cdr:from>
    <cdr:to>
      <cdr:x>0.15415</cdr:x>
      <cdr:y>0.23465</cdr:y>
    </cdr:to>
    <cdr:pic>
      <cdr:nvPicPr>
        <cdr:cNvPr id="5" name="Immagine 4">
          <a:extLst xmlns:a="http://schemas.openxmlformats.org/drawingml/2006/main">
            <a:ext uri="{FF2B5EF4-FFF2-40B4-BE49-F238E27FC236}">
              <a16:creationId xmlns:a16="http://schemas.microsoft.com/office/drawing/2014/main" id="{E7BFE631-0122-4E0E-936F-B8140E8CA05D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>
          <a:extLst>
            <a:ext uri="{28A0092B-C50C-407E-A947-70E740481C1C}">
              <a14:useLocalDpi xmlns:a14="http://schemas.microsoft.com/office/drawing/2010/main" val="0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662360" y="677327"/>
          <a:ext cx="747167" cy="931921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0.14655</cdr:x>
      <cdr:y>0.10223</cdr:y>
    </cdr:from>
    <cdr:to>
      <cdr:x>0.88679</cdr:x>
      <cdr:y>0.25033</cdr:y>
    </cdr:to>
    <cdr:sp macro="" textlink="">
      <cdr:nvSpPr>
        <cdr:cNvPr id="6" name="Casella di testo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340024" y="701080"/>
          <a:ext cx="6768752" cy="101566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lvl="0" algn="ctr"/>
          <a:r>
            <a:rPr lang="it-IT" sz="5800" b="1" spc="50" dirty="0">
              <a:ln w="25400">
                <a:solidFill>
                  <a:srgbClr val="4F81BD"/>
                </a:solidFill>
              </a:ln>
              <a:solidFill>
                <a:prstClr val="white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Polizia Stradale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0.04065</cdr:x>
      <cdr:y>0.92308</cdr:y>
    </cdr:from>
    <cdr:to>
      <cdr:x>0.40651</cdr:x>
      <cdr:y>0.9857</cdr:y>
    </cdr:to>
    <cdr:sp macro="" textlink="">
      <cdr:nvSpPr>
        <cdr:cNvPr id="3" name="CasellaDiTesto 1"/>
        <cdr:cNvSpPr txBox="1"/>
      </cdr:nvSpPr>
      <cdr:spPr>
        <a:xfrm xmlns:a="http://schemas.openxmlformats.org/drawingml/2006/main">
          <a:off x="360040" y="6048672"/>
          <a:ext cx="3240393" cy="4103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it-IT" sz="2000" b="1" dirty="0"/>
        </a:p>
      </cdr:txBody>
    </cdr:sp>
  </cdr:relSizeAnchor>
  <cdr:relSizeAnchor xmlns:cdr="http://schemas.openxmlformats.org/drawingml/2006/chartDrawing">
    <cdr:from>
      <cdr:x>0.27486</cdr:x>
      <cdr:y>0.09207</cdr:y>
    </cdr:from>
    <cdr:to>
      <cdr:x>0.62548</cdr:x>
      <cdr:y>0.22025</cdr:y>
    </cdr:to>
    <cdr:sp macro="" textlink="">
      <cdr:nvSpPr>
        <cdr:cNvPr id="7" name="CasellaDiTesto 6"/>
        <cdr:cNvSpPr txBox="1"/>
      </cdr:nvSpPr>
      <cdr:spPr>
        <a:xfrm xmlns:a="http://schemas.openxmlformats.org/drawingml/2006/main">
          <a:off x="2483768" y="620688"/>
          <a:ext cx="3168352" cy="8640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it-IT" sz="28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cdr:txBody>
    </cdr:sp>
  </cdr:relSizeAnchor>
  <cdr:relSizeAnchor xmlns:cdr="http://schemas.openxmlformats.org/drawingml/2006/chartDrawing">
    <cdr:from>
      <cdr:x>0.07244</cdr:x>
      <cdr:y>0.09876</cdr:y>
    </cdr:from>
    <cdr:to>
      <cdr:x>0.15415</cdr:x>
      <cdr:y>0.23465</cdr:y>
    </cdr:to>
    <cdr:pic>
      <cdr:nvPicPr>
        <cdr:cNvPr id="5" name="Immagine 4">
          <a:extLst xmlns:a="http://schemas.openxmlformats.org/drawingml/2006/main">
            <a:ext uri="{FF2B5EF4-FFF2-40B4-BE49-F238E27FC236}">
              <a16:creationId xmlns:a16="http://schemas.microsoft.com/office/drawing/2014/main" id="{CCB99D44-8B98-4530-8BCF-2A9E5EAABAB9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>
          <a:extLst>
            <a:ext uri="{28A0092B-C50C-407E-A947-70E740481C1C}">
              <a14:useLocalDpi xmlns:a14="http://schemas.microsoft.com/office/drawing/2010/main" val="0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662360" y="677327"/>
          <a:ext cx="747167" cy="931921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0.1535</cdr:x>
      <cdr:y>0.09051</cdr:y>
    </cdr:from>
    <cdr:to>
      <cdr:x>0.89374</cdr:x>
      <cdr:y>0.2386</cdr:y>
    </cdr:to>
    <cdr:sp macro="" textlink="">
      <cdr:nvSpPr>
        <cdr:cNvPr id="6" name="Casella di testo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403648" y="620688"/>
          <a:ext cx="6768752" cy="101566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lvl="0" algn="ctr"/>
          <a:r>
            <a:rPr lang="it-IT" sz="5800" b="1" spc="50" dirty="0">
              <a:ln w="25400">
                <a:solidFill>
                  <a:srgbClr val="4F81BD"/>
                </a:solidFill>
              </a:ln>
              <a:solidFill>
                <a:prstClr val="white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Polizia Ferroviaria</a:t>
          </a:r>
        </a:p>
      </cdr:txBody>
    </cdr:sp>
  </cdr:relSizeAnchor>
  <cdr:relSizeAnchor xmlns:cdr="http://schemas.openxmlformats.org/drawingml/2006/chartDrawing">
    <cdr:from>
      <cdr:x>0.13776</cdr:x>
      <cdr:y>0.542</cdr:y>
    </cdr:from>
    <cdr:to>
      <cdr:x>0.87799</cdr:x>
      <cdr:y>0.6901</cdr:y>
    </cdr:to>
    <cdr:sp macro="" textlink="">
      <cdr:nvSpPr>
        <cdr:cNvPr id="8" name="Casella di testo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259632" y="3717032"/>
          <a:ext cx="6768752" cy="101566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lvl="0" algn="ctr"/>
          <a:endParaRPr lang="it-IT" sz="5800" b="1" spc="50" dirty="0">
            <a:ln w="25400">
              <a:solidFill>
                <a:srgbClr val="4F81BD"/>
              </a:solidFill>
            </a:ln>
            <a:solidFill>
              <a:prstClr val="white"/>
            </a:soli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0.07609</cdr:x>
      <cdr:y>0.93333</cdr:y>
    </cdr:from>
    <cdr:to>
      <cdr:x>0.43756</cdr:x>
      <cdr:y>0.99665</cdr:y>
    </cdr:to>
    <cdr:sp macro="" textlink="">
      <cdr:nvSpPr>
        <cdr:cNvPr id="3" name="CasellaDiTesto 2"/>
        <cdr:cNvSpPr txBox="1"/>
      </cdr:nvSpPr>
      <cdr:spPr>
        <a:xfrm xmlns:a="http://schemas.openxmlformats.org/drawingml/2006/main">
          <a:off x="682131" y="6048672"/>
          <a:ext cx="3240360" cy="4103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it-IT" sz="2000" b="1" dirty="0"/>
        </a:p>
      </cdr:txBody>
    </cdr:sp>
  </cdr:relSizeAnchor>
  <cdr:relSizeAnchor xmlns:cdr="http://schemas.openxmlformats.org/drawingml/2006/chartDrawing">
    <cdr:from>
      <cdr:x>0.75749</cdr:x>
      <cdr:y>0.1535</cdr:y>
    </cdr:from>
    <cdr:to>
      <cdr:x>0.85848</cdr:x>
      <cdr:y>0.28684</cdr:y>
    </cdr:to>
    <cdr:sp macro="" textlink="">
      <cdr:nvSpPr>
        <cdr:cNvPr id="2" name="CasellaDiTesto 1"/>
        <cdr:cNvSpPr txBox="1"/>
      </cdr:nvSpPr>
      <cdr:spPr>
        <a:xfrm xmlns:a="http://schemas.openxmlformats.org/drawingml/2006/main">
          <a:off x="6858508" y="1052736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it-IT" sz="1100" dirty="0"/>
        </a:p>
      </cdr:txBody>
    </cdr:sp>
  </cdr:relSizeAnchor>
  <cdr:relSizeAnchor xmlns:cdr="http://schemas.openxmlformats.org/drawingml/2006/chartDrawing">
    <cdr:from>
      <cdr:x>0.83862</cdr:x>
      <cdr:y>0.08001</cdr:y>
    </cdr:from>
    <cdr:to>
      <cdr:x>0.93862</cdr:x>
      <cdr:y>0.21334</cdr:y>
    </cdr:to>
    <cdr:sp macro="" textlink="">
      <cdr:nvSpPr>
        <cdr:cNvPr id="6" name="CasellaDiTesto 5"/>
        <cdr:cNvSpPr txBox="1"/>
      </cdr:nvSpPr>
      <cdr:spPr>
        <a:xfrm xmlns:a="http://schemas.openxmlformats.org/drawingml/2006/main">
          <a:off x="7668344" y="54868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it-IT" sz="1100" dirty="0"/>
        </a:p>
      </cdr:txBody>
    </cdr:sp>
  </cdr:relSizeAnchor>
  <cdr:relSizeAnchor xmlns:cdr="http://schemas.openxmlformats.org/drawingml/2006/chartDrawing">
    <cdr:from>
      <cdr:x>0.8465</cdr:x>
      <cdr:y>0.11151</cdr:y>
    </cdr:from>
    <cdr:to>
      <cdr:x>0.9465</cdr:x>
      <cdr:y>0.24484</cdr:y>
    </cdr:to>
    <cdr:sp macro="" textlink="">
      <cdr:nvSpPr>
        <cdr:cNvPr id="7" name="CasellaDiTesto 6"/>
        <cdr:cNvSpPr txBox="1"/>
      </cdr:nvSpPr>
      <cdr:spPr>
        <a:xfrm xmlns:a="http://schemas.openxmlformats.org/drawingml/2006/main">
          <a:off x="7740352" y="764704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it-IT" sz="1100" dirty="0"/>
        </a:p>
      </cdr:txBody>
    </cdr:sp>
  </cdr:relSizeAnchor>
  <cdr:relSizeAnchor xmlns:cdr="http://schemas.openxmlformats.org/drawingml/2006/chartDrawing">
    <cdr:from>
      <cdr:x>0.85437</cdr:x>
      <cdr:y>0.12201</cdr:y>
    </cdr:from>
    <cdr:to>
      <cdr:x>0.95437</cdr:x>
      <cdr:y>0.25534</cdr:y>
    </cdr:to>
    <cdr:sp macro="" textlink="">
      <cdr:nvSpPr>
        <cdr:cNvPr id="8" name="CasellaDiTesto 7"/>
        <cdr:cNvSpPr txBox="1"/>
      </cdr:nvSpPr>
      <cdr:spPr>
        <a:xfrm xmlns:a="http://schemas.openxmlformats.org/drawingml/2006/main">
          <a:off x="7812360" y="836712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it-IT" sz="1100" dirty="0"/>
        </a:p>
      </cdr:txBody>
    </cdr:sp>
  </cdr:relSizeAnchor>
  <cdr:relSizeAnchor xmlns:cdr="http://schemas.openxmlformats.org/drawingml/2006/chartDrawing">
    <cdr:from>
      <cdr:x>0.07244</cdr:x>
      <cdr:y>0.09876</cdr:y>
    </cdr:from>
    <cdr:to>
      <cdr:x>0.15415</cdr:x>
      <cdr:y>0.23465</cdr:y>
    </cdr:to>
    <cdr:pic>
      <cdr:nvPicPr>
        <cdr:cNvPr id="9" name="Immagine 8">
          <a:extLst xmlns:a="http://schemas.openxmlformats.org/drawingml/2006/main">
            <a:ext uri="{FF2B5EF4-FFF2-40B4-BE49-F238E27FC236}">
              <a16:creationId xmlns:a16="http://schemas.microsoft.com/office/drawing/2014/main" id="{D0CCBD68-DFB9-487B-BD41-7F8ADE75165B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>
          <a:extLst>
            <a:ext uri="{28A0092B-C50C-407E-A947-70E740481C1C}">
              <a14:useLocalDpi xmlns:a14="http://schemas.microsoft.com/office/drawing/2010/main" val="0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662360" y="677327"/>
          <a:ext cx="747167" cy="931921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0.11413</cdr:x>
      <cdr:y>0.09051</cdr:y>
    </cdr:from>
    <cdr:to>
      <cdr:x>0.85437</cdr:x>
      <cdr:y>0.2386</cdr:y>
    </cdr:to>
    <cdr:sp macro="" textlink="">
      <cdr:nvSpPr>
        <cdr:cNvPr id="10" name="Casella di testo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043608" y="620688"/>
          <a:ext cx="6768752" cy="101566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lvl="0" algn="ctr"/>
          <a:r>
            <a:rPr lang="it-IT" sz="5800" b="1" spc="50" dirty="0">
              <a:ln w="25400">
                <a:solidFill>
                  <a:srgbClr val="4F81BD"/>
                </a:solidFill>
              </a:ln>
              <a:solidFill>
                <a:prstClr val="white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  Polizia Postale</a:t>
          </a: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0.07609</cdr:x>
      <cdr:y>0.93333</cdr:y>
    </cdr:from>
    <cdr:to>
      <cdr:x>0.43756</cdr:x>
      <cdr:y>0.99665</cdr:y>
    </cdr:to>
    <cdr:sp macro="" textlink="">
      <cdr:nvSpPr>
        <cdr:cNvPr id="3" name="CasellaDiTesto 2"/>
        <cdr:cNvSpPr txBox="1"/>
      </cdr:nvSpPr>
      <cdr:spPr>
        <a:xfrm xmlns:a="http://schemas.openxmlformats.org/drawingml/2006/main">
          <a:off x="682131" y="6048672"/>
          <a:ext cx="3240360" cy="4103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it-IT" sz="2000" b="1" dirty="0"/>
        </a:p>
      </cdr:txBody>
    </cdr:sp>
  </cdr:relSizeAnchor>
  <cdr:relSizeAnchor xmlns:cdr="http://schemas.openxmlformats.org/drawingml/2006/chartDrawing">
    <cdr:from>
      <cdr:x>0.07244</cdr:x>
      <cdr:y>0.09876</cdr:y>
    </cdr:from>
    <cdr:to>
      <cdr:x>0.15415</cdr:x>
      <cdr:y>0.23465</cdr:y>
    </cdr:to>
    <cdr:pic>
      <cdr:nvPicPr>
        <cdr:cNvPr id="5" name="Immagine 4">
          <a:extLst xmlns:a="http://schemas.openxmlformats.org/drawingml/2006/main">
            <a:ext uri="{FF2B5EF4-FFF2-40B4-BE49-F238E27FC236}">
              <a16:creationId xmlns:a16="http://schemas.microsoft.com/office/drawing/2014/main" id="{3DEF736A-974D-4216-A8FE-159CE8DBFC2C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>
          <a:extLst>
            <a:ext uri="{28A0092B-C50C-407E-A947-70E740481C1C}">
              <a14:useLocalDpi xmlns:a14="http://schemas.microsoft.com/office/drawing/2010/main" val="0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662360" y="677327"/>
          <a:ext cx="747167" cy="931921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0.15906</cdr:x>
      <cdr:y>0.09791</cdr:y>
    </cdr:from>
    <cdr:to>
      <cdr:x>0.8993</cdr:x>
      <cdr:y>0.24601</cdr:y>
    </cdr:to>
    <cdr:sp macro="" textlink="">
      <cdr:nvSpPr>
        <cdr:cNvPr id="6" name="Casella di testo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454448" y="671488"/>
          <a:ext cx="6768752" cy="101566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lvl="0" algn="ctr"/>
          <a:r>
            <a:rPr lang="it-IT" sz="5800" b="1" spc="50" dirty="0">
              <a:ln w="25400">
                <a:solidFill>
                  <a:srgbClr val="4F81BD"/>
                </a:solidFill>
              </a:ln>
              <a:solidFill>
                <a:prstClr val="white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Polizia Scientifica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A8963E-A599-42AA-837B-3DC9377D78AF}" type="datetimeFigureOut">
              <a:rPr lang="it-IT" smtClean="0"/>
              <a:t>30/12/2025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C2E71E-6CDA-4DE1-8037-03E3DC62EFA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77337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3604D3-323A-49BE-B842-3E598CC75469}" type="datetimeFigureOut">
              <a:rPr lang="it-IT" smtClean="0"/>
              <a:t>30/12/2025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3085CA-F47A-4CC3-B87A-00DF0C6C5AAB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84187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3085CA-F47A-4CC3-B87A-00DF0C6C5AAB}" type="slidenum">
              <a:rPr lang="it-IT" smtClean="0"/>
              <a:t>2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831903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3085CA-F47A-4CC3-B87A-00DF0C6C5AAB}" type="slidenum">
              <a:rPr lang="it-IT" smtClean="0"/>
              <a:t>4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893398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3085CA-F47A-4CC3-B87A-00DF0C6C5AAB}" type="slidenum">
              <a:rPr lang="it-IT" smtClean="0"/>
              <a:t>5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088057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3085CA-F47A-4CC3-B87A-00DF0C6C5AAB}" type="slidenum">
              <a:rPr lang="it-IT" smtClean="0"/>
              <a:t>6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537871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6D34-1007-4252-AEC1-E78F11FB0BF5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30/12/2025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CFBB-C3C9-4027-BDA4-74100EF681C7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0013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6D34-1007-4252-AEC1-E78F11FB0BF5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30/12/2025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CFBB-C3C9-4027-BDA4-74100EF681C7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0849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6D34-1007-4252-AEC1-E78F11FB0BF5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30/12/2025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CFBB-C3C9-4027-BDA4-74100EF681C7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5546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6D34-1007-4252-AEC1-E78F11FB0BF5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30/12/2025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CFBB-C3C9-4027-BDA4-74100EF681C7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0167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6D34-1007-4252-AEC1-E78F11FB0BF5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30/12/2025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CFBB-C3C9-4027-BDA4-74100EF681C7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75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6D34-1007-4252-AEC1-E78F11FB0BF5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30/12/2025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CFBB-C3C9-4027-BDA4-74100EF681C7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3049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6D34-1007-4252-AEC1-E78F11FB0BF5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30/12/2025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CFBB-C3C9-4027-BDA4-74100EF681C7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156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6D34-1007-4252-AEC1-E78F11FB0BF5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30/12/2025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CFBB-C3C9-4027-BDA4-74100EF681C7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130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6D34-1007-4252-AEC1-E78F11FB0BF5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30/12/2025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CFBB-C3C9-4027-BDA4-74100EF681C7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4164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6D34-1007-4252-AEC1-E78F11FB0BF5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30/12/2025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CFBB-C3C9-4027-BDA4-74100EF681C7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524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6D34-1007-4252-AEC1-E78F11FB0BF5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30/12/2025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3CFBB-C3C9-4027-BDA4-74100EF681C7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0075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936D34-1007-4252-AEC1-E78F11FB0BF5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30/12/2025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3CFBB-C3C9-4027-BDA4-74100EF681C7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5726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62274"/>
          </a:xfrm>
          <a:solidFill>
            <a:schemeClr val="tx2"/>
          </a:solidFill>
        </p:spPr>
        <p:txBody>
          <a:bodyPr>
            <a:normAutofit/>
          </a:bodyPr>
          <a:lstStyle/>
          <a:p>
            <a:pPr lvl="0">
              <a:spcBef>
                <a:spcPts val="0"/>
              </a:spcBef>
            </a:pPr>
            <a:r>
              <a:rPr lang="it-IT" sz="6000" b="1" spc="50" dirty="0">
                <a:ln w="25400">
                  <a:solidFill>
                    <a:srgbClr val="4F81BD"/>
                  </a:solidFill>
                </a:ln>
                <a:solidFill>
                  <a:prstClr val="white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Questura di Vercelli</a:t>
            </a:r>
            <a:br>
              <a:rPr lang="it-IT" sz="6000" b="1" spc="50" dirty="0">
                <a:ln w="25400">
                  <a:solidFill>
                    <a:srgbClr val="4F81BD"/>
                  </a:solidFill>
                </a:ln>
                <a:solidFill>
                  <a:prstClr val="white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b="1" spc="50" dirty="0">
                <a:ln w="25400">
                  <a:solidFill>
                    <a:srgbClr val="4F81BD"/>
                  </a:solidFill>
                </a:ln>
                <a:solidFill>
                  <a:prstClr val="white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Consuntivo 2025</a:t>
            </a:r>
          </a:p>
        </p:txBody>
      </p:sp>
      <p:pic>
        <p:nvPicPr>
          <p:cNvPr id="4" name="Segnaposto contenuto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546" y="2562177"/>
            <a:ext cx="2094908" cy="2602009"/>
          </a:xfrm>
          <a:prstGeom prst="rect">
            <a:avLst/>
          </a:prstGeom>
        </p:spPr>
      </p:pic>
      <p:sp>
        <p:nvSpPr>
          <p:cNvPr id="5" name="Rettangolo 4"/>
          <p:cNvSpPr/>
          <p:nvPr/>
        </p:nvSpPr>
        <p:spPr>
          <a:xfrm>
            <a:off x="4900363" y="6021288"/>
            <a:ext cx="3972691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lnSpc>
                <a:spcPct val="107000"/>
              </a:lnSpc>
              <a:spcAft>
                <a:spcPts val="0"/>
              </a:spcAft>
            </a:pPr>
            <a:r>
              <a:rPr lang="it-IT" b="1" dirty="0">
                <a:solidFill>
                  <a:srgbClr val="FFFFF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Periodo 1 Gennaio - 30 Dicembre 2025</a:t>
            </a:r>
            <a:endParaRPr lang="it-IT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36892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ico 1"/>
          <p:cNvGraphicFramePr/>
          <p:nvPr>
            <p:extLst>
              <p:ext uri="{D42A27DB-BD31-4B8C-83A1-F6EECF244321}">
                <p14:modId xmlns:p14="http://schemas.microsoft.com/office/powerpoint/2010/main" val="3380269684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7200371"/>
              </p:ext>
            </p:extLst>
          </p:nvPr>
        </p:nvGraphicFramePr>
        <p:xfrm>
          <a:off x="1043608" y="2564904"/>
          <a:ext cx="6954012" cy="2391664"/>
        </p:xfrm>
        <a:graphic>
          <a:graphicData uri="http://schemas.openxmlformats.org/drawingml/2006/table">
            <a:tbl>
              <a:tblPr firstRow="1" firstCol="1" bandRow="1"/>
              <a:tblGrid>
                <a:gridCol w="24482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52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504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2025 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SOPRALLUOGHI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FOTO SEGNALAMENTI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5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1029 (scientifica)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+ </a:t>
                      </a:r>
                      <a:r>
                        <a:rPr lang="it-IT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1772</a:t>
                      </a:r>
                      <a:r>
                        <a:rPr lang="it-IT" sz="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(immigrazione)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Tot. </a:t>
                      </a: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2801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SERVIZI OP E PG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INDAGINI BALISTICHE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ORDINE PUBBLICO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ARMI/BOSSOLI/PROIETTILI ESAMINATI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IMPRONTE LATENTI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REPERTI STUPEFACENTI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ANALISI STUPEFACENTI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FALSO DOCUMENTALE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INDAGINI GRAFICHE 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45269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2060848"/>
            <a:ext cx="2096015" cy="2602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17639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0">
              <a:schemeClr val="accent1">
                <a:lumMod val="45000"/>
                <a:lumOff val="55000"/>
              </a:schemeClr>
            </a:gs>
            <a:gs pos="49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1"/>
          <p:cNvSpPr txBox="1"/>
          <p:nvPr/>
        </p:nvSpPr>
        <p:spPr>
          <a:xfrm>
            <a:off x="35496" y="6237312"/>
            <a:ext cx="3306092" cy="422144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it-IT" sz="2000" b="1" dirty="0"/>
          </a:p>
        </p:txBody>
      </p:sp>
      <p:sp>
        <p:nvSpPr>
          <p:cNvPr id="8" name="Casella di testo 2"/>
          <p:cNvSpPr txBox="1">
            <a:spLocks noChangeArrowheads="1"/>
          </p:cNvSpPr>
          <p:nvPr/>
        </p:nvSpPr>
        <p:spPr bwMode="auto">
          <a:xfrm>
            <a:off x="1115616" y="731619"/>
            <a:ext cx="6768752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lvl="0" algn="ctr"/>
            <a:r>
              <a:rPr lang="it-IT" sz="6000" b="1" spc="50" dirty="0">
                <a:ln w="25400">
                  <a:solidFill>
                    <a:srgbClr val="4F81BD"/>
                  </a:solidFill>
                </a:ln>
                <a:solidFill>
                  <a:prstClr val="white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Questura di Vercelli</a:t>
            </a:r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2242598"/>
              </p:ext>
            </p:extLst>
          </p:nvPr>
        </p:nvGraphicFramePr>
        <p:xfrm>
          <a:off x="1004076" y="2924944"/>
          <a:ext cx="6868424" cy="1656185"/>
        </p:xfrm>
        <a:graphic>
          <a:graphicData uri="http://schemas.openxmlformats.org/drawingml/2006/table">
            <a:tbl>
              <a:tblPr firstRow="1" firstCol="1" bandRow="1"/>
              <a:tblGrid>
                <a:gridCol w="19940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743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123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2025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123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MANIFESTAZIONI ED EVENTI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1096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123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MANIFESTAZIONI SPORTIVE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123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ALTO IMPATTO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123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OPERATORI PS</a:t>
                      </a:r>
                      <a:r>
                        <a:rPr lang="it-IT" sz="1100" b="1" baseline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IMPIEGATI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2299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6" name="Immagin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768887"/>
            <a:ext cx="747167" cy="931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642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50000">
              <a:schemeClr val="accent1">
                <a:lumMod val="45000"/>
                <a:lumOff val="55000"/>
              </a:schemeClr>
            </a:gs>
            <a:gs pos="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1"/>
          <p:cNvSpPr txBox="1"/>
          <p:nvPr/>
        </p:nvSpPr>
        <p:spPr>
          <a:xfrm>
            <a:off x="251520" y="6309320"/>
            <a:ext cx="3090068" cy="350136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it-IT" sz="2000" b="1" dirty="0"/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7797229"/>
              </p:ext>
            </p:extLst>
          </p:nvPr>
        </p:nvGraphicFramePr>
        <p:xfrm>
          <a:off x="941877" y="2276872"/>
          <a:ext cx="6942491" cy="612140"/>
        </p:xfrm>
        <a:graphic>
          <a:graphicData uri="http://schemas.openxmlformats.org/drawingml/2006/table">
            <a:tbl>
              <a:tblPr firstRow="1" firstCol="1" bandRow="1"/>
              <a:tblGrid>
                <a:gridCol w="33420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63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40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496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AUTORIZZAZIONI DI POLIZIA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2025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PASSAPORTI RILASCIATI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7305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1404078"/>
              </p:ext>
            </p:extLst>
          </p:nvPr>
        </p:nvGraphicFramePr>
        <p:xfrm>
          <a:off x="938585" y="3140968"/>
          <a:ext cx="6945783" cy="1371600"/>
        </p:xfrm>
        <a:graphic>
          <a:graphicData uri="http://schemas.openxmlformats.org/drawingml/2006/table">
            <a:tbl>
              <a:tblPr firstRow="1" firstCol="1" bandRow="1"/>
              <a:tblGrid>
                <a:gridCol w="3273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36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087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57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ATTIVITA’ DI CONTROLLO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it-IT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CIRCOLI/ESERCIZI COMMERCIALI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APPARECCHI VIDEOGIOCHI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ISTITUTI D’INVESTIGAZIONE/VIGILANZA/CONSORZI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PERSONE DENUNCIATE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ILLECITI AMMINISTRATIVI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SANZIONI AMMINISTRATIVE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ART. 100 T.U.L.P.S.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8" name="Tabel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6300521"/>
              </p:ext>
            </p:extLst>
          </p:nvPr>
        </p:nvGraphicFramePr>
        <p:xfrm>
          <a:off x="938585" y="4869160"/>
          <a:ext cx="6945783" cy="865188"/>
        </p:xfrm>
        <a:graphic>
          <a:graphicData uri="http://schemas.openxmlformats.org/drawingml/2006/table">
            <a:tbl>
              <a:tblPr firstRow="1" firstCol="1" bandRow="1"/>
              <a:tblGrid>
                <a:gridCol w="3273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IMMIGRAZIONE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2025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ESPULSIONI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TRATTENIMENTI IN CPR 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ACCOMPAGNAMENTI ALLA FRONTIERA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ORDINE DEL QUESTORE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0" name="Immagin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001" y="562225"/>
            <a:ext cx="747167" cy="931921"/>
          </a:xfrm>
          <a:prstGeom prst="rect">
            <a:avLst/>
          </a:prstGeom>
        </p:spPr>
      </p:pic>
      <p:sp>
        <p:nvSpPr>
          <p:cNvPr id="11" name="Casella di testo 2"/>
          <p:cNvSpPr txBox="1">
            <a:spLocks noChangeArrowheads="1"/>
          </p:cNvSpPr>
          <p:nvPr/>
        </p:nvSpPr>
        <p:spPr bwMode="auto">
          <a:xfrm>
            <a:off x="1187624" y="102194"/>
            <a:ext cx="6768752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lvl="0" algn="ctr"/>
            <a:r>
              <a:rPr lang="it-IT" sz="6000" b="1" spc="50" dirty="0">
                <a:ln w="25400">
                  <a:solidFill>
                    <a:srgbClr val="4F81BD"/>
                  </a:solidFill>
                </a:ln>
                <a:solidFill>
                  <a:prstClr val="white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Questura di Vercelli </a:t>
            </a:r>
          </a:p>
        </p:txBody>
      </p:sp>
    </p:spTree>
    <p:extLst>
      <p:ext uri="{BB962C8B-B14F-4D97-AF65-F5344CB8AC3E}">
        <p14:creationId xmlns:p14="http://schemas.microsoft.com/office/powerpoint/2010/main" val="6134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ico 1"/>
          <p:cNvGraphicFramePr/>
          <p:nvPr>
            <p:extLst>
              <p:ext uri="{D42A27DB-BD31-4B8C-83A1-F6EECF244321}">
                <p14:modId xmlns:p14="http://schemas.microsoft.com/office/powerpoint/2010/main" val="39671808"/>
              </p:ext>
            </p:extLst>
          </p:nvPr>
        </p:nvGraphicFramePr>
        <p:xfrm>
          <a:off x="0" y="-17140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4415687"/>
              </p:ext>
            </p:extLst>
          </p:nvPr>
        </p:nvGraphicFramePr>
        <p:xfrm>
          <a:off x="1115616" y="2564904"/>
          <a:ext cx="6697248" cy="2057400"/>
        </p:xfrm>
        <a:graphic>
          <a:graphicData uri="http://schemas.openxmlformats.org/drawingml/2006/table">
            <a:tbl>
              <a:tblPr firstRow="1" firstCol="1" bandRow="1"/>
              <a:tblGrid>
                <a:gridCol w="2880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2025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ARRESTATI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79</a:t>
                      </a:r>
                      <a:endParaRPr lang="it-IT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DENUNCIATI IN STATO DI LIBERTA’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449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MINORI ARRESTATI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MINORI DENUNCIATI IN STATO DI LIBERTA’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IDENTIFICATI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18.806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VEICOLI CONTROLLATI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5.192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VEICOLI SEQUESTRATI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CONTRAVVENZIONI CDS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DOCUMENTI RITIRATI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826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AVVISI ORALI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AMMONIMENTI STALKING E CODICE ROSSO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0015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ico 1"/>
          <p:cNvGraphicFramePr/>
          <p:nvPr>
            <p:extLst>
              <p:ext uri="{D42A27DB-BD31-4B8C-83A1-F6EECF244321}">
                <p14:modId xmlns:p14="http://schemas.microsoft.com/office/powerpoint/2010/main" val="4163756060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2077828"/>
              </p:ext>
            </p:extLst>
          </p:nvPr>
        </p:nvGraphicFramePr>
        <p:xfrm>
          <a:off x="1221729" y="3068960"/>
          <a:ext cx="6700541" cy="1885950"/>
        </p:xfrm>
        <a:graphic>
          <a:graphicData uri="http://schemas.openxmlformats.org/drawingml/2006/table">
            <a:tbl>
              <a:tblPr firstRow="1" firstCol="1" bandRow="1"/>
              <a:tblGrid>
                <a:gridCol w="3240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79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PREVENZIONE CONTROLLO DEL TERRITORIO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2025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CONTROLLI SORVEGLIATI SPECIALI DI P.S.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CONTROLLI ARRESTATI DOMICILIARI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CONTROLLI ALTRE MISURE DI PREVENZIONE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2494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PERQUISIZIONI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PROPOSTE SORVEGLIANZA</a:t>
                      </a:r>
                      <a:r>
                        <a:rPr lang="it-IT" sz="11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SPECIALE DI PS</a:t>
                      </a:r>
                      <a:endParaRPr lang="it-IT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SORVEGLIANZA</a:t>
                      </a:r>
                      <a:r>
                        <a:rPr lang="it-IT" sz="11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SPECIALE DI PS PER CODICE ROSSO</a:t>
                      </a:r>
                      <a:endParaRPr lang="it-IT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RIMPATRIO PER F.V.O.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DASPO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DACUR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DACUR PARCHEGGIATORI ABUSIVI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93738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ico 1"/>
          <p:cNvGraphicFramePr/>
          <p:nvPr>
            <p:extLst>
              <p:ext uri="{D42A27DB-BD31-4B8C-83A1-F6EECF244321}">
                <p14:modId xmlns:p14="http://schemas.microsoft.com/office/powerpoint/2010/main" val="3446500294"/>
              </p:ext>
            </p:extLst>
          </p:nvPr>
        </p:nvGraphicFramePr>
        <p:xfrm>
          <a:off x="0" y="0"/>
          <a:ext cx="9144000" cy="6957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2323641"/>
              </p:ext>
            </p:extLst>
          </p:nvPr>
        </p:nvGraphicFramePr>
        <p:xfrm>
          <a:off x="1187624" y="1844824"/>
          <a:ext cx="6840760" cy="857250"/>
        </p:xfrm>
        <a:graphic>
          <a:graphicData uri="http://schemas.openxmlformats.org/drawingml/2006/table">
            <a:tbl>
              <a:tblPr firstRow="1" firstCol="1" bandRow="1"/>
              <a:tblGrid>
                <a:gridCol w="23042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724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SEQUESTRO STUPEFACENTI (gr.)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2025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COCAINA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10.372,992 g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EROINA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//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HASHISH/ MARIJUANA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10.261,16 g</a:t>
                      </a: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SINTETICHE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26,921 g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" name="Tabel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9418445"/>
              </p:ext>
            </p:extLst>
          </p:nvPr>
        </p:nvGraphicFramePr>
        <p:xfrm>
          <a:off x="1239897" y="3155245"/>
          <a:ext cx="5932885" cy="1028700"/>
        </p:xfrm>
        <a:graphic>
          <a:graphicData uri="http://schemas.openxmlformats.org/drawingml/2006/table">
            <a:tbl>
              <a:tblPr firstRow="1" firstCol="1" bandRow="1"/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18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088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ARMI SEQUESTRATE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2025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FUCILI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PISTOLE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MUNIZIONI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PUNTA E TAGLIO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ESPLOSIVI (KG)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8" name="Tabel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5075141"/>
              </p:ext>
            </p:extLst>
          </p:nvPr>
        </p:nvGraphicFramePr>
        <p:xfrm>
          <a:off x="1214257" y="5269701"/>
          <a:ext cx="6781191" cy="1036638"/>
        </p:xfrm>
        <a:graphic>
          <a:graphicData uri="http://schemas.openxmlformats.org/drawingml/2006/table">
            <a:tbl>
              <a:tblPr firstRow="1" firstCol="1" bandRow="1"/>
              <a:tblGrid>
                <a:gridCol w="26642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848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APPLICAZIONE YOU POL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2025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SEGNALAZIONI TOT.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SEGNALAZIONI STUPEFACENTI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SEGNALAZIONI BULLISMO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SEGNALAZIONI VIOLENZA DOMESTICA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SEGNALAZIONI VARIE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9" name="Tabel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4313139"/>
              </p:ext>
            </p:extLst>
          </p:nvPr>
        </p:nvGraphicFramePr>
        <p:xfrm>
          <a:off x="1214257" y="4435535"/>
          <a:ext cx="6781191" cy="675506"/>
        </p:xfrm>
        <a:graphic>
          <a:graphicData uri="http://schemas.openxmlformats.org/drawingml/2006/table">
            <a:tbl>
              <a:tblPr firstRow="1" firstCol="1" bandRow="1"/>
              <a:tblGrid>
                <a:gridCol w="19442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848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26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SEQUESTRI PATRIMONIALI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2025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BENI SEQUESTRATI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VALORE CONFISCA BENI 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2327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ico 1"/>
          <p:cNvGraphicFramePr/>
          <p:nvPr>
            <p:extLst>
              <p:ext uri="{D42A27DB-BD31-4B8C-83A1-F6EECF244321}">
                <p14:modId xmlns:p14="http://schemas.microsoft.com/office/powerpoint/2010/main" val="2576945410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0935403"/>
              </p:ext>
            </p:extLst>
          </p:nvPr>
        </p:nvGraphicFramePr>
        <p:xfrm>
          <a:off x="1187624" y="2420888"/>
          <a:ext cx="6696744" cy="1885950"/>
        </p:xfrm>
        <a:graphic>
          <a:graphicData uri="http://schemas.openxmlformats.org/drawingml/2006/table">
            <a:tbl>
              <a:tblPr firstRow="1" firstCol="1" bandRow="1"/>
              <a:tblGrid>
                <a:gridCol w="2520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42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2025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PATTUGLIE VIGILANZA AUTOSTRADALE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SCORTE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KM PERCORSI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194,651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CONTRAVVENZIONI ELEVATE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4.919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SOMME INTROITATE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Il conto sezionale è stato chiuso nel 2022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ARRESTATI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DENUNCIATI IN STATO DI LIBERTA’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AUTOVETTURE SEQUESTRATE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 sequestri amministrativi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INCIDENTI RILEVATI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FERMI AMMINISTRATIVI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04064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ico 1"/>
          <p:cNvGraphicFramePr/>
          <p:nvPr>
            <p:extLst>
              <p:ext uri="{D42A27DB-BD31-4B8C-83A1-F6EECF244321}">
                <p14:modId xmlns:p14="http://schemas.microsoft.com/office/powerpoint/2010/main" val="1192476566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9627248"/>
              </p:ext>
            </p:extLst>
          </p:nvPr>
        </p:nvGraphicFramePr>
        <p:xfrm>
          <a:off x="1259632" y="2492896"/>
          <a:ext cx="6700541" cy="1714500"/>
        </p:xfrm>
        <a:graphic>
          <a:graphicData uri="http://schemas.openxmlformats.org/drawingml/2006/table">
            <a:tbl>
              <a:tblPr firstRow="1" firstCol="1" bandRow="1"/>
              <a:tblGrid>
                <a:gridCol w="2736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841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2025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ARRESTATI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DENUNCIATI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IDENTIFICATI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15.689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STRANIERI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4.387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CONTRAVVENZIONI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31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SCORTE CONVOGLI FERROVIARI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1.061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VIGILANZA STAZIONI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1.943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PATTUGLIAMENTO LINEE F.S.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SERVIZI A BORDO TRENO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27277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ico 1"/>
          <p:cNvGraphicFramePr/>
          <p:nvPr>
            <p:extLst>
              <p:ext uri="{D42A27DB-BD31-4B8C-83A1-F6EECF244321}">
                <p14:modId xmlns:p14="http://schemas.microsoft.com/office/powerpoint/2010/main" val="3402616037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9525741"/>
              </p:ext>
            </p:extLst>
          </p:nvPr>
        </p:nvGraphicFramePr>
        <p:xfrm>
          <a:off x="1043608" y="2492896"/>
          <a:ext cx="6945781" cy="1730375"/>
        </p:xfrm>
        <a:graphic>
          <a:graphicData uri="http://schemas.openxmlformats.org/drawingml/2006/table">
            <a:tbl>
              <a:tblPr firstRow="1" firstCol="1" bandRow="1"/>
              <a:tblGrid>
                <a:gridCol w="30243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514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2025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SITI  INTERNET MONITORAGGIO: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SITI CON CONTENUTI PEDO PORNOGRAFICI: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SITI MONITORATI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SITI MONITORATI POSITIVI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VIGILANZE UFFICI POSTALI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ARRESTATI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DENUNCIATI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SCUOLE INCONTRI/CONVEGNI/SEMINARI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DENUNCE/QUERELE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C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1245039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6340</TotalTime>
  <Words>466</Words>
  <Application>Microsoft Office PowerPoint</Application>
  <PresentationFormat>Presentazione su schermo (4:3)</PresentationFormat>
  <Paragraphs>226</Paragraphs>
  <Slides>11</Slides>
  <Notes>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1_Tema di Office</vt:lpstr>
      <vt:lpstr>Questura di Vercelli Consuntivo 2025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Gabinetto</dc:creator>
  <cp:lastModifiedBy>MANDOLFO Giordana</cp:lastModifiedBy>
  <cp:revision>286</cp:revision>
  <cp:lastPrinted>2025-12-30T09:47:16Z</cp:lastPrinted>
  <dcterms:created xsi:type="dcterms:W3CDTF">2019-06-14T11:20:43Z</dcterms:created>
  <dcterms:modified xsi:type="dcterms:W3CDTF">2025-12-30T16:22:34Z</dcterms:modified>
</cp:coreProperties>
</file>